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6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08" r:id="rId6"/>
    <p:sldMasterId id="2147483720" r:id="rId7"/>
    <p:sldMasterId id="2147483732" r:id="rId8"/>
  </p:sldMasterIdLst>
  <p:notesMasterIdLst>
    <p:notesMasterId r:id="rId66"/>
  </p:notesMasterIdLst>
  <p:handoutMasterIdLst>
    <p:handoutMasterId r:id="rId67"/>
  </p:handoutMasterIdLst>
  <p:sldIdLst>
    <p:sldId id="256" r:id="rId9"/>
    <p:sldId id="257" r:id="rId10"/>
    <p:sldId id="312" r:id="rId11"/>
    <p:sldId id="258" r:id="rId12"/>
    <p:sldId id="259" r:id="rId13"/>
    <p:sldId id="260" r:id="rId14"/>
    <p:sldId id="261" r:id="rId15"/>
    <p:sldId id="262" r:id="rId16"/>
    <p:sldId id="317" r:id="rId17"/>
    <p:sldId id="263" r:id="rId18"/>
    <p:sldId id="264" r:id="rId19"/>
    <p:sldId id="266" r:id="rId20"/>
    <p:sldId id="314" r:id="rId21"/>
    <p:sldId id="267" r:id="rId22"/>
    <p:sldId id="268" r:id="rId23"/>
    <p:sldId id="269" r:id="rId24"/>
    <p:sldId id="271" r:id="rId25"/>
    <p:sldId id="272" r:id="rId26"/>
    <p:sldId id="315" r:id="rId27"/>
    <p:sldId id="273" r:id="rId28"/>
    <p:sldId id="274" r:id="rId29"/>
    <p:sldId id="275" r:id="rId30"/>
    <p:sldId id="276" r:id="rId31"/>
    <p:sldId id="316" r:id="rId32"/>
    <p:sldId id="277" r:id="rId33"/>
    <p:sldId id="278" r:id="rId34"/>
    <p:sldId id="279" r:id="rId35"/>
    <p:sldId id="280" r:id="rId36"/>
    <p:sldId id="282" r:id="rId37"/>
    <p:sldId id="281" r:id="rId38"/>
    <p:sldId id="318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309" r:id="rId52"/>
    <p:sldId id="310" r:id="rId53"/>
    <p:sldId id="297" r:id="rId54"/>
    <p:sldId id="298" r:id="rId55"/>
    <p:sldId id="299" r:id="rId56"/>
    <p:sldId id="300" r:id="rId57"/>
    <p:sldId id="301" r:id="rId58"/>
    <p:sldId id="319" r:id="rId59"/>
    <p:sldId id="303" r:id="rId60"/>
    <p:sldId id="304" r:id="rId61"/>
    <p:sldId id="305" r:id="rId62"/>
    <p:sldId id="311" r:id="rId63"/>
    <p:sldId id="307" r:id="rId64"/>
    <p:sldId id="308" r:id="rId65"/>
  </p:sldIdLst>
  <p:sldSz cx="12193588" cy="6858000"/>
  <p:notesSz cx="6858000" cy="1219358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81"/>
    <a:srgbClr val="EBEBEB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42" autoAdjust="0"/>
    <p:restoredTop sz="94762"/>
  </p:normalViewPr>
  <p:slideViewPr>
    <p:cSldViewPr snapToGrid="0">
      <p:cViewPr varScale="1">
        <p:scale>
          <a:sx n="117" d="100"/>
          <a:sy n="117" d="100"/>
        </p:scale>
        <p:origin x="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8.xml"/><Relationship Id="rId21" Type="http://schemas.openxmlformats.org/officeDocument/2006/relationships/slide" Target="slides/slide13.xml"/><Relationship Id="rId42" Type="http://schemas.openxmlformats.org/officeDocument/2006/relationships/slide" Target="slides/slide34.xml"/><Relationship Id="rId47" Type="http://schemas.openxmlformats.org/officeDocument/2006/relationships/slide" Target="slides/slide39.xml"/><Relationship Id="rId63" Type="http://schemas.openxmlformats.org/officeDocument/2006/relationships/slide" Target="slides/slide55.xml"/><Relationship Id="rId68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openxmlformats.org/officeDocument/2006/relationships/slide" Target="slides/slide45.xml"/><Relationship Id="rId58" Type="http://schemas.openxmlformats.org/officeDocument/2006/relationships/slide" Target="slides/slide50.xml"/><Relationship Id="rId66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3.xml"/><Relationship Id="rId19" Type="http://schemas.openxmlformats.org/officeDocument/2006/relationships/slide" Target="slides/slide1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slide" Target="slides/slide40.xml"/><Relationship Id="rId56" Type="http://schemas.openxmlformats.org/officeDocument/2006/relationships/slide" Target="slides/slide48.xml"/><Relationship Id="rId64" Type="http://schemas.openxmlformats.org/officeDocument/2006/relationships/slide" Target="slides/slide56.xml"/><Relationship Id="rId69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slide" Target="slides/slide38.xml"/><Relationship Id="rId59" Type="http://schemas.openxmlformats.org/officeDocument/2006/relationships/slide" Target="slides/slide51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54" Type="http://schemas.openxmlformats.org/officeDocument/2006/relationships/slide" Target="slides/slide46.xml"/><Relationship Id="rId62" Type="http://schemas.openxmlformats.org/officeDocument/2006/relationships/slide" Target="slides/slide54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slide" Target="slides/slide41.xml"/><Relationship Id="rId57" Type="http://schemas.openxmlformats.org/officeDocument/2006/relationships/slide" Target="slides/slide49.xml"/><Relationship Id="rId10" Type="http://schemas.openxmlformats.org/officeDocument/2006/relationships/slide" Target="slides/slide2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slide" Target="slides/slide44.xml"/><Relationship Id="rId60" Type="http://schemas.openxmlformats.org/officeDocument/2006/relationships/slide" Target="slides/slide52.xml"/><Relationship Id="rId65" Type="http://schemas.openxmlformats.org/officeDocument/2006/relationships/slide" Target="slides/slide5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9" Type="http://schemas.openxmlformats.org/officeDocument/2006/relationships/slide" Target="slides/slide31.xml"/><Relationship Id="rId34" Type="http://schemas.openxmlformats.org/officeDocument/2006/relationships/slide" Target="slides/slide26.xml"/><Relationship Id="rId50" Type="http://schemas.openxmlformats.org/officeDocument/2006/relationships/slide" Target="slides/slide42.xml"/><Relationship Id="rId55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9CF0DA8-527C-4D9D-86F8-029404079CD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6170" cy="609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3D7DC1-01F2-4DB2-953F-60B3011FFDB2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1792" y="0"/>
            <a:ext cx="2976170" cy="609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73A74B-D460-4344-BBF7-64D84091ECA2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1584112"/>
            <a:ext cx="2976170" cy="609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4FFF3C-4E66-49C1-8AB1-DE16917D52F6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1792" y="11584112"/>
            <a:ext cx="2976170" cy="609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b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CBFD2DD-9780-4F17-952E-32BA1CA85F3D}" type="slidenum">
              <a:t>‹#›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7208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gif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gif>
</file>

<file path=ppt/media/image51.png>
</file>

<file path=ppt/media/image52.png>
</file>

<file path=ppt/media/image6.png>
</file>

<file path=ppt/media/image7.png>
</file>

<file path=ppt/media/image8.gif>
</file>

<file path=ppt/media/image9.gif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65BDF81-789A-4D9A-97BB-A616EC8C9AE8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2156" cy="4586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5521B7-BD68-43C7-8B22-8E8248523E98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398" y="0"/>
            <a:ext cx="2972156" cy="4586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3D18DCC-B3D8-47E3-A6E1-565D51E87A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282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B8339CF-0C7B-4EB6-8A20-CFB82D71E472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399196"/>
            <a:ext cx="5486400" cy="3600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9DC33-B601-44E0-9235-5C072DFE954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6800"/>
            <a:ext cx="2972156" cy="4586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1CD4F-03D2-4D05-8690-56B11F39AF2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334A87A2-A674-476F-AC3B-6B699E1619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71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99" marR="0" lvl="0" indent="-215999" algn="l" defTabSz="914400" rtl="0" fontAlgn="auto" hangingPunct="0">
      <a:lnSpc>
        <a:spcPct val="100000"/>
      </a:lnSpc>
      <a:spcBef>
        <a:spcPts val="0"/>
      </a:spcBef>
      <a:spcAft>
        <a:spcPts val="0"/>
      </a:spcAft>
      <a:buNone/>
      <a:tabLst/>
      <a:defRPr lang="en-US" sz="2000" b="0" i="0" u="none" strike="noStrike" kern="1200" cap="none" spc="0" baseline="0">
        <a:solidFill>
          <a:srgbClr val="000000"/>
        </a:solidFill>
        <a:highlight>
          <a:scrgbClr r="0" g="0" b="0">
            <a:alpha val="0"/>
          </a:scrgbClr>
        </a:highlight>
        <a:uFillTx/>
        <a:latin typeface="Liberation Sans" pitchFamily="18"/>
        <a:ea typeface="Noto Sans CJK SC" pitchFamily="2"/>
        <a:cs typeface="Lohit Devanagari" pitchFamily="2"/>
      </a:defRPr>
    </a:lvl1pPr>
    <a:lvl2pPr marL="215999" marR="0" lvl="1" indent="-215999" algn="l" defTabSz="914400" rtl="0" fontAlgn="auto" hangingPunct="0">
      <a:lnSpc>
        <a:spcPct val="100000"/>
      </a:lnSpc>
      <a:spcBef>
        <a:spcPts val="0"/>
      </a:spcBef>
      <a:spcAft>
        <a:spcPts val="0"/>
      </a:spcAft>
      <a:buSzPct val="45000"/>
      <a:buFont typeface="StarSymbol"/>
      <a:buChar char="•"/>
      <a:tabLst/>
      <a:defRPr lang="en-US" sz="2000" b="0" i="0" u="none" strike="noStrike" kern="1200" cap="none" spc="0" baseline="0">
        <a:solidFill>
          <a:srgbClr val="000000"/>
        </a:solidFill>
        <a:highlight>
          <a:scrgbClr r="0" g="0" b="0">
            <a:alpha val="0"/>
          </a:scrgbClr>
        </a:highlight>
        <a:uFillTx/>
        <a:latin typeface="Liberation Sans" pitchFamily="18"/>
        <a:ea typeface="Noto Sans CJK SC" pitchFamily="2"/>
        <a:cs typeface="Lohit Devanagari" pitchFamily="2"/>
      </a:defRPr>
    </a:lvl2pPr>
    <a:lvl3pPr marL="215999" marR="0" lvl="2" indent="-215999" algn="l" defTabSz="914400" rtl="0" fontAlgn="auto" hangingPunct="0">
      <a:lnSpc>
        <a:spcPct val="100000"/>
      </a:lnSpc>
      <a:spcBef>
        <a:spcPts val="0"/>
      </a:spcBef>
      <a:spcAft>
        <a:spcPts val="0"/>
      </a:spcAft>
      <a:buSzPct val="45000"/>
      <a:buFont typeface="StarSymbol"/>
      <a:buChar char="•"/>
      <a:tabLst/>
      <a:defRPr lang="en-US" sz="2000" b="0" i="0" u="none" strike="noStrike" kern="1200" cap="none" spc="0" baseline="0">
        <a:solidFill>
          <a:srgbClr val="000000"/>
        </a:solidFill>
        <a:highlight>
          <a:scrgbClr r="0" g="0" b="0">
            <a:alpha val="0"/>
          </a:scrgbClr>
        </a:highlight>
        <a:uFillTx/>
        <a:latin typeface="Liberation Sans" pitchFamily="18"/>
        <a:ea typeface="Noto Sans CJK SC" pitchFamily="2"/>
        <a:cs typeface="Lohit Devanagari" pitchFamily="2"/>
      </a:defRPr>
    </a:lvl3pPr>
    <a:lvl4pPr marL="215999" marR="0" lvl="3" indent="-215999" algn="l" defTabSz="914400" rtl="0" fontAlgn="auto" hangingPunct="0">
      <a:lnSpc>
        <a:spcPct val="100000"/>
      </a:lnSpc>
      <a:spcBef>
        <a:spcPts val="0"/>
      </a:spcBef>
      <a:spcAft>
        <a:spcPts val="0"/>
      </a:spcAft>
      <a:buSzPct val="45000"/>
      <a:buFont typeface="StarSymbol"/>
      <a:buChar char="•"/>
      <a:tabLst/>
      <a:defRPr lang="en-US" sz="2000" b="0" i="0" u="none" strike="noStrike" kern="1200" cap="none" spc="0" baseline="0">
        <a:solidFill>
          <a:srgbClr val="000000"/>
        </a:solidFill>
        <a:highlight>
          <a:scrgbClr r="0" g="0" b="0">
            <a:alpha val="0"/>
          </a:scrgbClr>
        </a:highlight>
        <a:uFillTx/>
        <a:latin typeface="Liberation Sans" pitchFamily="18"/>
        <a:ea typeface="Noto Sans CJK SC" pitchFamily="2"/>
        <a:cs typeface="Lohit Devanagari" pitchFamily="2"/>
      </a:defRPr>
    </a:lvl4pPr>
    <a:lvl5pPr marL="215999" marR="0" lvl="4" indent="-215999" algn="l" defTabSz="914400" rtl="0" fontAlgn="auto" hangingPunct="0">
      <a:lnSpc>
        <a:spcPct val="100000"/>
      </a:lnSpc>
      <a:spcBef>
        <a:spcPts val="0"/>
      </a:spcBef>
      <a:spcAft>
        <a:spcPts val="0"/>
      </a:spcAft>
      <a:buSzPct val="45000"/>
      <a:buFont typeface="StarSymbol"/>
      <a:buChar char="•"/>
      <a:tabLst/>
      <a:defRPr lang="en-US" sz="2000" b="0" i="0" u="none" strike="noStrike" kern="1200" cap="none" spc="0" baseline="0">
        <a:solidFill>
          <a:srgbClr val="000000"/>
        </a:solidFill>
        <a:highlight>
          <a:scrgbClr r="0" g="0" b="0">
            <a:alpha val="0"/>
          </a:scrgbClr>
        </a:highlight>
        <a:uFillTx/>
        <a:latin typeface="Liberation Sans" pitchFamily="18"/>
        <a:ea typeface="Noto Sans CJK SC" pitchFamily="2"/>
        <a:cs typeface="Lohit Devanagari" pitchFamily="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2568A71F-5222-4FE1-A62F-F3CB3D86A4CB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B034E2C-6275-4378-ADBF-6716AE0732B9}" type="slidenum">
              <a:t>1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1369F387-B8DD-47D0-A1CE-68BF5BC1BB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5900" y="812800"/>
            <a:ext cx="7127875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365A9883-59C2-42A9-BF4E-C1AC5CB6532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042"/>
          </a:xfrm>
        </p:spPr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6151D6B5-6EDA-00C3-B3C0-7C4C1F0F1C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How will you interact with the cluster ? </a:t>
            </a:r>
          </a:p>
          <a:p>
            <a:endParaRPr lang="en-CH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56787750-4214-7142-4AA1-0987694567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First tinme you’re connecting it will ask you if you want to remember the finger print -&gt; type yes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56787750-4214-7142-4AA1-0987694567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8791398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C901A175-F53E-4AC7-BF1B-30EAC57A670D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3618E7B-AFDB-4D19-932B-02CA2159C6D9}" type="slidenum">
              <a:t>15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BC75B2E0-3500-4FD5-B850-D7ADD9CAC3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47E8380E-61C4-410D-8D0C-B216B330A51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r>
              <a:rPr lang="en-US" dirty="0"/>
              <a:t>Free replacement for the </a:t>
            </a:r>
            <a:r>
              <a:rPr lang="en-US" dirty="0" err="1"/>
              <a:t>Bourne</a:t>
            </a:r>
            <a:r>
              <a:rPr lang="en-US" dirty="0"/>
              <a:t> shell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4DB1961D-68AB-40A5-919A-ACEBF6A33840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AC8C415-9C0A-4840-A8F6-0EA123AF4CBD}" type="slidenum">
              <a:t>16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981C1D90-29E7-4163-BD58-9107B727D6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98094006-1F10-4CB8-9076-569B3F8B8D8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3AD7C20C-97F9-44D5-A685-1B061C92899E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25C0D37-FA18-40E2-8025-CE6B4972AC17}" type="slidenum">
              <a:t>18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173DAF02-46F6-4B9A-963C-DC9CD97CEE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B5D6073C-3FC0-4B25-B875-747505C1AF5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r>
              <a:rPr lang="en-US" dirty="0"/>
              <a:t>Draw cluster </a:t>
            </a:r>
            <a:r>
              <a:rPr lang="en-US" dirty="0" err="1"/>
              <a:t>architectucre</a:t>
            </a:r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BC7B83B9-4964-4CD5-9B66-02E5AE359E08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05536AC-532C-4DC8-988C-574F79473060}" type="slidenum">
              <a:t>20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435A7296-FFF0-41B5-8A79-48198C86B7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573896AF-9674-4863-B30B-DB4D97F410B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BA76FCBF-AB02-4115-9704-532E5B119EB2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4F36E71-F6EF-4C96-90B2-D33B8928B078}" type="slidenum">
              <a:t>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9C5A9DE6-473C-48CE-BE68-70D76B7DDF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D27CECE9-2A1C-4AEB-9D4B-007077D0CDB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9E4377B8-57AC-4625-88C0-768A1F769C98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63FA2FB-937E-4DC0-8C5D-57C11204742C}" type="slidenum">
              <a:t>22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96DC49F5-A6C6-4E51-BA8D-8BF49B1CD1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D04CFC12-8C84-4A98-A4A2-3C8E2B82FD7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FFFF5EA9-2FA2-45B5-A15D-58D127400A61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3AC1F85-A219-4F98-9077-299FDAA74C3F}" type="slidenum">
              <a:t>23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D938E142-A048-46AE-BC16-D9F065E8DC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98513ED1-187A-478A-8D96-4C9ADA1F256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C84D3C67-6CDE-4B16-A780-78C692210B73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FE4E6CB-E330-48D5-A01A-7B29E4721474}" type="slidenum">
              <a:t>25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91BAD6F4-3928-48C8-8337-D0F02E5454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A1CF4F50-9CCB-445E-8C75-A390378D72B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21BFD843-4435-4F2E-9DA7-20ACC3905CC9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226C21B-FB2B-4109-A2DC-E386123D05C1}" type="slidenum">
              <a:t>26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AE0DFCF8-986B-4489-B9E0-1F6330FF8D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4ECE5804-49B6-49E5-8DD6-066C90BE49C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07170887-3940-421B-90D2-2060C0093F39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C0DB7A9-DDD0-44FE-A95C-ACB36993A1C6}" type="slidenum">
              <a:t>27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0E1A5865-6388-4680-99F7-A8EB580C22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0EE1F60E-D51C-4BA1-B83D-CC9D72EAC9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060885D8-52D9-4E32-A872-E8BD840B97D3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3ECDE52-8D03-4EC3-BDF4-04C8B732D8D0}" type="slidenum">
              <a:t>28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03B12A1C-FEE2-42D6-B77C-C293F7D2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3820D82E-0670-45CC-A9CF-9EF69CAD69D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8282C06A-F7F2-41E5-8226-E6D7F151C102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19A004E-AA82-4AD9-9966-9611A87F7792}" type="slidenum">
              <a:t>29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474BA87E-2773-4651-B95E-A7DB396961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07C84EA4-4097-4899-9EDB-355966538FE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E20951B3-825E-45BE-B504-C1488690D017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EEC4A1-7C5E-46DE-A821-63C6CC25C776}" type="slidenum">
              <a:t>30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B6F717D8-5E65-4857-ABC0-76B1C7E29D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F9FEE906-433C-46FD-AF7C-8E5696FECF3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The computer is stupide. It will do exactly what you ask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34A87A2-A674-476F-AC3B-6B699E16190D}" type="slidenum">
              <a:rPr lang="en-CH" smtClean="0"/>
              <a:t>31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15033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GB" dirty="0"/>
              <a:t>W</a:t>
            </a:r>
            <a:r>
              <a:rPr lang="en-CH" dirty="0"/>
              <a:t>ho is familiar with UNIX /  LINUX ? </a:t>
            </a:r>
          </a:p>
          <a:p>
            <a:pPr marL="342900" indent="-342900">
              <a:buFontTx/>
              <a:buChar char="-"/>
            </a:pPr>
            <a:r>
              <a:rPr lang="en-CH" dirty="0"/>
              <a:t>What is the average length of a bacterial genome ?  </a:t>
            </a:r>
            <a:r>
              <a:rPr lang="en-GB" dirty="0"/>
              <a:t>A</a:t>
            </a:r>
            <a:r>
              <a:rPr lang="en-CH" dirty="0"/>
              <a:t>ny idea how many pages this would represent ? 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34A87A2-A674-476F-AC3B-6B699E16190D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006156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A84316D1-C851-40F6-902A-09E0D7910434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906FE8F-2362-4D17-857E-10F20C1184BE}" type="slidenum">
              <a:t>32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C1636A6B-F41B-4E23-B0EA-65E65914E5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4008F3AB-F2D8-40E1-8FF1-9571E417C12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5EBF24E6-E9FE-4D1E-838B-4A41390954FA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6F4F9B6-D16D-4FC1-85E7-5A0057AA4EFE}" type="slidenum">
              <a:t>33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779B644A-287A-4118-98C5-A7C1C9039D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E12BA269-549A-4091-9B74-7154418C2CD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1085B14F-F54C-40BB-9728-E62DA3556B22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0700E1A-A403-4033-B91B-CBCCB2DBC0A1}" type="slidenum">
              <a:t>34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724EC948-4792-4501-B722-212323BCD9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601653CC-B98A-4B82-948F-ABEA6E1697E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52F88362-8707-4A38-9AEB-8C52C598995A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3D0C157-EFBC-47FC-8CAD-008E196D5F3D}" type="slidenum">
              <a:t>35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2E696793-CFD6-4052-A04D-A38EC5A3E5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63244D15-D623-44B6-9D38-29BC3A88EC3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8FEB24A0-2F61-4DC9-94DB-45CA921D58B9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2FD63DB-F62F-436A-A217-DE371C254EB6}" type="slidenum">
              <a:t>36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546DB428-BBD2-4ED6-85CD-4A803B14E0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84DC45EF-D3EA-47FB-8B29-0684E6DE794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8AF8CF28-D5EE-4397-B460-8A7B91B093DF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6C5DCD4-F596-44F0-B6DB-327A9FC60EBB}" type="slidenum">
              <a:t>37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81661B38-04F7-4B6E-ABE8-4CE2F36262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76A0495E-1CD3-4D53-8140-303A2F4BB05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4F03F594-8852-49E9-8202-34D6E9C7DA31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908C319-5C7A-43D2-B5F7-C39AF57543EE}" type="slidenum">
              <a:t>38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6296038C-25BA-4FF7-B722-75CE8A5582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E31B77D7-1131-4B82-B683-D925E0AAEC1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97FDEFD8-94B6-4546-B45E-09986B6A0178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C53A49D-4D7D-43C8-8D3A-1685C4CFF837}" type="slidenum">
              <a:t>39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4C0B4CDA-2DA2-4E25-AFBE-EB32203881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EB32F64D-B1D9-49BD-AFE0-4E132475A64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40879351-809B-4D20-8473-C3E482C3E88E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ACABF39-257E-4EE4-B102-C3E9E2D424BB}" type="slidenum">
              <a:t>40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167C4521-AEFD-4144-89B2-61778799AC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F72A0D76-103E-4245-BB73-5E3075DCDFA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CE4F7CFF-1C86-43F5-A575-AE36D4807E5D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65F2A7B-D3E2-4FF6-81BB-67E813DB2651}" type="slidenum">
              <a:t>41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50B3C916-3E8E-4751-9606-04BB65669A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9CE436A8-C069-4C24-AA93-1A7DB56EBA7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856F24C1-BF8D-4D61-993B-EFC9C57D58B3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B2454FD-4598-414B-A537-AE9C2FBB74E9}" type="slidenum">
              <a:t>4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E0404DED-51AB-4C85-A86D-A984DCF8A5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9E4F60A5-63E3-4D87-9A3A-A7DCAA2879E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r>
              <a:rPr lang="en-US" dirty="0"/>
              <a:t>If you have this on your computer how would you read it ? 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5FA06F63-4A38-4772-B31C-BE750678EF66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EA5809F-FBA2-48BD-A5A1-2DF4267A811A}" type="slidenum">
              <a:t>42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66DC2D48-2E56-4C6E-85C6-65A1868495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76820BA2-0981-4D18-852C-04DD9E57FE7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901B1912-0614-4FCC-93C8-84D8976F52BA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85A58A0-D07B-49EF-928F-C61C4681B03F}" type="slidenum">
              <a:t>43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D0A60DDD-7F59-4572-9CBA-9B4983D82C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8B22B0B1-2894-4312-8AD6-C0505CB7CB1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07170887-3940-421B-90D2-2060C0093F39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C0DB7A9-DDD0-44FE-A95C-ACB36993A1C6}" type="slidenum">
              <a:t>44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0E1A5865-6388-4680-99F7-A8EB580C22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0EE1F60E-D51C-4BA1-B83D-CC9D72EAC9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26898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CE4F7CFF-1C86-43F5-A575-AE36D4807E5D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65F2A7B-D3E2-4FF6-81BB-67E813DB2651}" type="slidenum">
              <a:t>45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50B3C916-3E8E-4751-9606-04BB65669A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9CE436A8-C069-4C24-AA93-1A7DB56EBA7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9984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467A8C24-509C-4152-8D15-4C71B6D42C57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CC53B6E-49D0-442F-9356-29703CC874EC}" type="slidenum">
              <a:t>46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3022CE50-F83F-41E5-BDCA-17ABB2144F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FE4CE680-4B83-4641-8297-E8E50BCF706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37D8F79B-C5F4-4766-9B61-37BEBE303E59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8125A0B-7AC9-4ECF-AEAF-BFE8B51DF95C}" type="slidenum">
              <a:t>47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D13F16D8-1394-41CF-87F2-12EFDF9113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1000DFBD-A0E8-4E45-9642-F4C21782F09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5DBA9793-B263-4E32-A37B-27E1AF395CD6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92E931B-7189-4BC2-8DEF-20F5D016FF5D}" type="slidenum">
              <a:t>48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0DFBC723-FF50-4B91-8AAF-B532193476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2C85ABD8-19B3-487A-829B-E4D483917D7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B5942902-D7E5-4526-861D-FDBDBEE083BD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519B801-F497-468E-B450-D4576BD36E84}" type="slidenum">
              <a:t>49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5DEE06D7-5F65-4795-86B7-96E3A9ABC3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5CA0962D-9A5C-4452-88D0-42F22EBB5C9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7B8149FA-5862-4083-AE6B-A99979FD66A1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69BC84B-42B7-4927-8958-AA1A4B55F8D1}" type="slidenum">
              <a:t>52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30A2F911-EDB8-4DE9-B0F6-DDB31C582E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09A5674A-EAD5-4854-8D08-A4711A456E2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r>
              <a:rPr lang="en-US" dirty="0"/>
              <a:t>To remember what you’ve been doing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5BAA8DE3-FA2D-4C97-A03B-CDBA9B11773E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47ED415-BFEB-4D94-8F90-896785750AA8}" type="slidenum">
              <a:t>5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7709EFE8-5390-42B6-B4EC-88403347FB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17FDBD8F-EA8C-46A8-AAF5-1871DCF2D34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7CAB47C0-66D7-4EC4-8E4C-C89CD4B4B9C2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A782F24-DBC6-4321-8C4F-780B63D4895C}" type="slidenum">
              <a:t>53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6A4D810E-A290-4E47-98C8-C6A5BC5E21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6875BB74-9715-4BAD-A314-ED03F72CDBF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D677A57C-853C-4B2F-93DB-15BD311F2DF6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87DFF17-4947-4296-9F72-8FEE2A67CC75}" type="slidenum">
              <a:t>54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DA81D1D7-98B3-4D30-B411-5498FC1E27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8B2956CB-072F-48EB-8741-61A2F201539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BA76FCBF-AB02-4115-9704-532E5B119EB2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4F36E71-F6EF-4C96-90B2-D33B8928B078}" type="slidenum">
              <a:t>55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9C5A9DE6-473C-48CE-BE68-70D76B7DDF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D27CECE9-2A1C-4AEB-9D4B-007077D0CDB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7304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EBEF503B-C304-4C4F-AD0A-0550C517C345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495624-65C9-4B47-8BB4-7BAA2DD93510}" type="slidenum">
              <a:t>56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A6D24EE0-C2A1-4863-9A5F-8279703CE5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0770C213-C07E-4112-899F-C2DE885D8D4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E9DB32BF-53E4-4F2D-97BD-31C2CA65DFE1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FC27C11-083C-4588-A30D-1401C6B1071B}" type="slidenum">
              <a:t>57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B21CDFA7-3B2B-48D6-983C-0C2E440F3A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E4E3A682-9323-4044-BAB7-107F37362DD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852AB807-BE8A-40D7-9897-C8BDD73D8A53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BDF0895-8E68-4D28-AE68-A9E4DDB09E5A}" type="slidenum">
              <a:t>6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B3DAD714-AA53-4565-815E-4DF51D13C1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BD350474-EC69-4C53-BFF2-8BF257D476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DF8825F9-AD2F-D0E7-A88C-287A46A61E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2000" b="0" i="0" u="none" strike="noStrike" kern="1200" cap="none" spc="0" baseline="0" dirty="0">
                <a:solidFill>
                  <a:srgbClr val="000000"/>
                </a:solidFill>
                <a:effectLst/>
                <a:highlight>
                  <a:scrgbClr r="0" g="0" b="0">
                    <a:alpha val="0"/>
                  </a:scrgbClr>
                </a:highlight>
                <a:uFillTx/>
                <a:latin typeface="Liberation Sans" pitchFamily="18"/>
                <a:ea typeface="Noto Sans CJK SC" pitchFamily="2"/>
                <a:cs typeface="Lohit Devanagari" pitchFamily="2"/>
              </a:rPr>
              <a:t>multiuser operating system enables two or more users to run programs simultaneously. </a:t>
            </a:r>
          </a:p>
          <a:p>
            <a:r>
              <a:rPr lang="en-GB" sz="2000" b="0" i="0" u="none" strike="noStrike" kern="1200" cap="none" spc="0" baseline="0" dirty="0">
                <a:solidFill>
                  <a:srgbClr val="000000"/>
                </a:solidFill>
                <a:effectLst/>
                <a:highlight>
                  <a:scrgbClr r="0" g="0" b="0">
                    <a:alpha val="0"/>
                  </a:scrgbClr>
                </a:highlight>
                <a:uFillTx/>
                <a:latin typeface="Liberation Sans" pitchFamily="18"/>
                <a:ea typeface="Noto Sans CJK SC" pitchFamily="2"/>
                <a:cs typeface="Lohit Devanagari" pitchFamily="2"/>
              </a:rPr>
              <a:t>multiprocessing operating system supports two or more processors running programs at the same time also known as Multitasking.</a:t>
            </a:r>
            <a:endParaRPr lang="en-CH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EED2C215-94E0-4328-83D2-FB2C70EF24DF}"/>
              </a:ext>
            </a:extLst>
          </p:cNvPr>
          <p:cNvSpPr txBox="1"/>
          <p:nvPr/>
        </p:nvSpPr>
        <p:spPr>
          <a:xfrm>
            <a:off x="3884398" y="8686800"/>
            <a:ext cx="2972156" cy="4586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3B3BDEA-B8F6-4BA3-A731-6EF35A9ECFA8}" type="slidenum">
              <a:t>8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14DE0C12-E0DF-4264-B795-2BA0C5527B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87C4A7F7-3EAE-4DB4-82FA-6318C0EE6F9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CH" dirty="0"/>
              <a:t>t’s ok to strug</a:t>
            </a:r>
            <a:r>
              <a:rPr lang="en-GB" dirty="0"/>
              <a:t>g</a:t>
            </a:r>
            <a:r>
              <a:rPr lang="en-CH" dirty="0"/>
              <a:t>le,</a:t>
            </a:r>
          </a:p>
          <a:p>
            <a:r>
              <a:rPr lang="en-GB" dirty="0"/>
              <a:t>P</a:t>
            </a:r>
            <a:r>
              <a:rPr lang="en-CH" dirty="0"/>
              <a:t>ractice will make it perfect (or at least easier)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34A87A2-A674-476F-AC3B-6B699E16190D}" type="slidenum">
              <a:rPr lang="en-CH" smtClean="0"/>
              <a:t>9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09662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881D5-0153-47D9-BC0E-4E2C6FB6C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89986-0E07-42F5-9308-2889C29F9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607F8-E07E-42C9-A4AA-8CA559304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2E30E-631B-4B90-9975-42CEAD9C8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2EB81-612C-4F88-823E-B00E7A635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24B9-123D-41FA-B782-3A7A4F230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F6B47-F0EF-4978-8FFA-BA111A5C4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AD60F-3691-473D-B3E3-4693FF822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32B00-F171-433D-9601-E61EA268E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53AC5-8464-4929-AF44-D998251A7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491B-3893-4CA0-B36F-F0740FAFD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3AAC2-C681-47DD-ADA2-0E9B3496F5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A2029-3075-4641-B66F-46D6DEAFC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6AAB3-CD6D-408B-9F66-5776E2385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70B6E-7032-4D2C-BDF0-7F67E42B1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93659-7E47-4A19-9FE7-89C6C8F8FE0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5591" cy="2387598"/>
          </a:xfrm>
        </p:spPr>
        <p:txBody>
          <a:bodyPr anchor="b" anchorCtr="1"/>
          <a:lstStyle>
            <a:lvl1pPr algn="ctr"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A7ABD5-A775-4FC8-A5D4-543FCBE8117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5591" cy="1655758"/>
          </a:xfrm>
        </p:spPr>
        <p:txBody>
          <a:bodyPr anchorCtr="1"/>
          <a:lstStyle>
            <a:lvl1pPr marL="0" indent="0" algn="ctr">
              <a:buNone/>
              <a:defRPr lang="en-GB" sz="2400"/>
            </a:lvl1pPr>
          </a:lstStyle>
          <a:p>
            <a:pPr lvl="0"/>
            <a:r>
              <a:rPr lang="en-GB"/>
              <a:t>Click to edit Master subtitle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85971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13B3B-96C6-4FB9-A718-BAA73B3CFB7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1B5E7-D1EB-4EF5-8A54-FB8928AA881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27156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4CBF-DFEF-4EF6-A32A-0EB3967B84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7191" cy="2852735"/>
          </a:xfrm>
        </p:spPr>
        <p:txBody>
          <a:bodyPr anchor="b"/>
          <a:lstStyle>
            <a:lvl1pPr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19484-5398-408F-9FEC-38574BACD0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7191" cy="1500182"/>
          </a:xfrm>
        </p:spPr>
        <p:txBody>
          <a:bodyPr/>
          <a:lstStyle>
            <a:lvl1pPr marL="0" indent="0">
              <a:buNone/>
              <a:defRPr lang="en-GB"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60149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27A35-D081-453B-B7F9-5AE4F57DD28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C5ADD-4023-491A-B0E5-E7C5674F34B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2928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260EFC-FBAD-4CCA-A10E-F80332EB2C6E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2928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30933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A6F10-2883-4189-91A7-A808290955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7191" cy="1325559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34D28-45AB-4114-9234-41FDDB2AB3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lang="en-GB"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B516A3-8AC6-411C-9154-646681038A5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66A75-879A-4518-80BC-CB30032DD93C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3791" y="1681160"/>
            <a:ext cx="5183184" cy="823910"/>
          </a:xfrm>
        </p:spPr>
        <p:txBody>
          <a:bodyPr anchor="b"/>
          <a:lstStyle>
            <a:lvl1pPr marL="0" indent="0">
              <a:buNone/>
              <a:defRPr lang="en-GB"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583E71-468D-48D2-830B-5F03FF4BB0EF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3791" y="2505071"/>
            <a:ext cx="5183184" cy="3684583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021134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F4DEB-777D-4917-94BB-1AEF1EE8F0F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223938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231099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C098-5039-4AF5-9020-B2D813FBD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7B76C-FC1E-4C34-8211-02F9EEA529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FD047-B3F3-4666-94F7-26FB30DC0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79D4D-343D-4240-8E04-442EFC934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75794-BAE9-489D-8CE8-07A8F7BC5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A18B0-A542-4AF0-899D-AD2AB396BD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E8F6B-79A1-4422-ACB0-1099A340387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>
              <a:defRPr lang="en-GB" sz="3200"/>
            </a:lvl1pPr>
            <a:lvl2pPr>
              <a:defRPr lang="en-GB" sz="2800"/>
            </a:lvl2pPr>
            <a:lvl3pPr>
              <a:defRPr lang="en-GB" sz="2400"/>
            </a:lvl3pPr>
            <a:lvl4pPr>
              <a:defRPr lang="en-GB" sz="2000"/>
            </a:lvl4pPr>
            <a:lvl5pPr>
              <a:defRPr lang="en-GB" sz="2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44AA0A-B2B0-4F9F-9A66-19538DFC09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lang="en-GB"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16970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65631-00E9-43D1-95F3-2A3EE42D73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E2B905-CB55-49E0-85F4-E2ABEF426D29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 marL="0" indent="0">
              <a:buNone/>
              <a:defRPr lang="en-CH" sz="3200"/>
            </a:lvl1pPr>
          </a:lstStyle>
          <a:p>
            <a:pPr lvl="0"/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C494DB-0DCB-4458-9471-C5E737F7445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lang="en-GB"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20028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414EA-4A2C-4B07-9F88-DBD2C043E46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C3A297-CD04-4903-BCC9-A76DA17A440F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376687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939D17-7238-402B-ADC4-764571218EC3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3426"/>
          </a:xfrm>
        </p:spPr>
        <p:txBody>
          <a:bodyPr vert="eaVert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F3958-069F-436A-A9FA-0D4D8B71CD0F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3426"/>
          </a:xfrm>
        </p:spPr>
        <p:txBody>
          <a:bodyPr vert="eaVert"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082470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799D4-4632-45B0-9556-7263524E6B9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5591" cy="2387598"/>
          </a:xfrm>
        </p:spPr>
        <p:txBody>
          <a:bodyPr anchorCtr="1"/>
          <a:lstStyle>
            <a:lvl1pPr algn="ctr"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0D874-4E09-43C2-AB83-BC8F5727CA6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5591" cy="1655758"/>
          </a:xfrm>
        </p:spPr>
        <p:txBody>
          <a:bodyPr anchorCtr="1"/>
          <a:lstStyle>
            <a:lvl1pPr algn="ctr">
              <a:buNone/>
              <a:defRPr lang="en-GB"/>
            </a:lvl1pPr>
          </a:lstStyle>
          <a:p>
            <a:pPr lvl="0"/>
            <a:r>
              <a:rPr lang="en-GB"/>
              <a:t>Click to edit Master subtitle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660921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56A6B-109A-4399-B17F-E66941B480A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38DC9-81E1-4547-85D8-2A1D5311956F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 lang="en-GB"/>
            </a:lvl1pPr>
            <a:lvl2pPr marR="0" lvl="1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R="0" lvl="2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R="0" lvl="3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R="0" lvl="4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8776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58EC1-2662-4837-851C-9896556D5D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7191" cy="2852735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F1672-11E1-42CD-89D9-4519FFAF21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7191" cy="1500182"/>
          </a:xfrm>
        </p:spPr>
        <p:txBody>
          <a:bodyPr/>
          <a:lstStyle>
            <a:lvl1pPr>
              <a:buNone/>
              <a:defRPr lang="en-GB">
                <a:solidFill>
                  <a:srgbClr val="898989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12763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8D4D-0AEB-4571-8214-1FB6ED49F13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8B992-3293-4FCC-BABD-273E94DF8D8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1847" y="4589465"/>
            <a:ext cx="5181603" cy="1500182"/>
          </a:xfrm>
        </p:spPr>
        <p:txBody>
          <a:bodyPr/>
          <a:lstStyle>
            <a:lvl1pPr>
              <a:defRPr lang="en-GB"/>
            </a:lvl1pPr>
            <a:lvl2pPr marR="0" lvl="1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R="0" lvl="2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R="0" lvl="3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R="0" lvl="4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E4BBAD-EEEF-4FA4-83C8-F4B7346ACB9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65854" y="4589465"/>
            <a:ext cx="5181603" cy="1500182"/>
          </a:xfrm>
        </p:spPr>
        <p:txBody>
          <a:bodyPr/>
          <a:lstStyle>
            <a:lvl1pPr>
              <a:defRPr lang="en-GB"/>
            </a:lvl1pPr>
            <a:lvl2pPr marR="0" lvl="1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R="0" lvl="2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R="0" lvl="3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R="0" lvl="4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73634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3790-2C74-47BB-8F37-17932EB484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7191" cy="1325559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880BCB-630C-4C7E-9B56-7FD74C270C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>
              <a:buNone/>
              <a:defRPr lang="en-GB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363AD8-02C3-4487-9505-1409590F12A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 lang="en-GB"/>
            </a:lvl1pPr>
            <a:lvl2pPr marR="0" lvl="1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R="0" lvl="2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R="0" lvl="3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R="0" lvl="4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DCA73C-410A-4A05-B2C2-6FC5D2B21A33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3791" y="1681160"/>
            <a:ext cx="5183184" cy="823910"/>
          </a:xfrm>
        </p:spPr>
        <p:txBody>
          <a:bodyPr anchor="b"/>
          <a:lstStyle>
            <a:lvl1pPr>
              <a:buNone/>
              <a:defRPr lang="en-GB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7DF761-F506-444F-9655-A1270520DF02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3791" y="2505071"/>
            <a:ext cx="5183184" cy="3684583"/>
          </a:xfrm>
        </p:spPr>
        <p:txBody>
          <a:bodyPr/>
          <a:lstStyle>
            <a:lvl1pPr>
              <a:defRPr lang="en-GB"/>
            </a:lvl1pPr>
            <a:lvl2pPr marR="0" lvl="1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R="0" lvl="2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R="0" lvl="3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R="0" lvl="4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027155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2E095-831E-4B9B-8B62-23C189C4A56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15328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FCF8C-8B30-4EEF-9289-B7BAEE0B9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D3075-9D33-4993-86D3-7DEC3397E4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9B7E2-73C4-4018-AECF-D68A39CF3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D4F74-C385-4B77-A721-088CE6DB0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97E4F-629C-4CF9-A7BD-4B6BB809C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7002090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F336F-9B72-4CEE-9CFC-13A5455A7E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1215D-5170-487D-A423-8D52802893D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>
              <a:defRPr lang="en-GB" sz="3200"/>
            </a:lvl1pPr>
            <a:lvl2pPr marR="0" lvl="1" fontAlgn="auto">
              <a:spcAft>
                <a:spcPts val="0"/>
              </a:spcAft>
              <a:buSzPct val="100000"/>
              <a:buFont typeface="Arial" pitchFamily="34"/>
              <a:tabLst/>
              <a:defRPr lang="en-GB" sz="2800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R="0" lvl="2" fontAlgn="auto">
              <a:spcAft>
                <a:spcPts val="0"/>
              </a:spcAft>
              <a:buSzPct val="100000"/>
              <a:buFont typeface="Arial" pitchFamily="34"/>
              <a:tabLst/>
              <a:defRPr lang="en-GB" sz="2400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R="0" lvl="3" fontAlgn="auto">
              <a:spcAft>
                <a:spcPts val="0"/>
              </a:spcAft>
              <a:buSzPct val="100000"/>
              <a:buFont typeface="Arial" pitchFamily="34"/>
              <a:tabLst/>
              <a:defRPr lang="en-GB" sz="2000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R="0" lvl="4" fontAlgn="auto">
              <a:spcAft>
                <a:spcPts val="0"/>
              </a:spcAft>
              <a:buSzPct val="100000"/>
              <a:buFont typeface="Arial" pitchFamily="34"/>
              <a:tabLst/>
              <a:defRPr lang="en-GB" sz="2000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BD681-EF28-4DA3-83FE-E8219690886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>
              <a:buNone/>
              <a:defRPr lang="en-GB"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86262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EDDD-E623-4131-856B-1AC8EC12B5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3C5899-80AC-4266-A3E4-1285EBF05562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>
              <a:buNone/>
              <a:defRPr lang="en-CH" sz="3200"/>
            </a:lvl1pPr>
          </a:lstStyle>
          <a:p>
            <a:pPr lvl="0"/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95B2F2-19DB-4DB2-BBE4-B72849E5AD6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>
              <a:buNone/>
              <a:defRPr lang="en-GB"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204849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7179-C519-4040-BDB5-80B56E65C56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315402-F5F6-4C71-A948-42121F3A9120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lang="en-GB"/>
            </a:lvl1pPr>
            <a:lvl2pPr marR="0" lvl="1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R="0" lvl="2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R="0" lvl="3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R="0" lvl="4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780651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A7100E-AD34-436A-943F-54341978A02E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18547" y="1709735"/>
            <a:ext cx="2628899" cy="4379911"/>
          </a:xfrm>
        </p:spPr>
        <p:txBody>
          <a:bodyPr vert="eaVert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F36E6D-7750-4A5D-8751-2D020C07A54E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1847" y="1709735"/>
            <a:ext cx="7734296" cy="4379911"/>
          </a:xfrm>
        </p:spPr>
        <p:txBody>
          <a:bodyPr vert="eaVert"/>
          <a:lstStyle>
            <a:lvl1pPr>
              <a:defRPr lang="en-GB"/>
            </a:lvl1pPr>
            <a:lvl2pPr marR="0" lvl="1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R="0" lvl="2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R="0" lvl="3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R="0" lvl="4" fontAlgn="auto">
              <a:spcAft>
                <a:spcPts val="0"/>
              </a:spcAft>
              <a:buSzPct val="100000"/>
              <a:buFont typeface="Arial" pitchFamily="34"/>
              <a:tabLst/>
              <a:defRPr lang="en-GB" b="0" i="0" u="none" strike="noStrike" cap="none" spc="0" baseline="0">
                <a:solidFill>
                  <a:srgbClr val="000000"/>
                </a:solidFill>
                <a:uFillTx/>
                <a:latin typeface="Calibri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181014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F1035-99FC-4BE4-9188-9C57A0A235E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5591" cy="2387598"/>
          </a:xfrm>
        </p:spPr>
        <p:txBody>
          <a:bodyPr anchor="b"/>
          <a:lstStyle>
            <a:lvl1pPr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188D84-B150-4C0E-AA33-929500E27A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5591" cy="1655758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en-GB"/>
              <a:t>Click to edit Master subtitle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999883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97C05-B517-4429-BFE7-6AC1A75024C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446C4-3621-4962-A6F8-EB15856E1E61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3202116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1813-16B8-42C9-A667-F397257A24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7191" cy="2852735"/>
          </a:xfrm>
        </p:spPr>
        <p:txBody>
          <a:bodyPr anchor="b"/>
          <a:lstStyle>
            <a:lvl1pPr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299A8-DB56-4B8F-8EAA-F202014BEA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7191" cy="1500182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70802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02B03-BD3E-499A-BA5E-C42697E5145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08652-CA83-426D-8FD2-38476AD555F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09603" y="1604964"/>
            <a:ext cx="5410203" cy="39766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C8138-3C09-458F-841A-7A99530D92E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604964"/>
            <a:ext cx="5410203" cy="39766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2920168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C3A6C-71EC-42A8-88D5-570ABE94F2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7191" cy="1325559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3A0A4-63C5-4012-9C3C-6B413F0378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F9ADD-0350-4D1B-9321-7631DE4E15EB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1AAC5E-C24B-4A44-B42E-5FD2144BC2D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3791" y="1681160"/>
            <a:ext cx="5183184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83DCC6-8E9D-4740-B350-630A3AC3D8E5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3791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98145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BEF91-77AA-45A2-AE44-74F3718DC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F98B49-1D1F-4B7E-A0AB-32708B8642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BBDD4-0EB8-46FC-A8B3-EBECAAAF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8BE4B-E658-456B-A57C-C66064E0C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51723-654A-4579-8A64-86E07DA5E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A14DF-7D02-420F-A4AE-7F82F907E96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3108373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8040045"/>
      </p:ext>
    </p:extLst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4BAA6-7879-4090-A08D-32B58230AB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48777-B69A-410C-BB6E-2B13F1BA2F3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A1AC5F-CE2F-462A-8CF0-7D07CD57D2C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416745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262B4-90A4-467F-A93C-6918E0AAFB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1748D5-1179-4133-AA8E-316C715BC162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>
              <a:defRPr lang="en-CH"/>
            </a:lvl1pPr>
          </a:lstStyle>
          <a:p>
            <a:pPr lvl="0"/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ED7223-4B09-4499-ACB2-95CACE7A8C6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340322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C40CF-293C-4807-A223-4A8C729180C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470881-711C-4585-ABCF-8F4D9B6C058E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0049984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2D9F51-0157-44A6-893B-3D07CA9C7E19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839203" y="273048"/>
            <a:ext cx="2743200" cy="5308604"/>
          </a:xfrm>
        </p:spPr>
        <p:txBody>
          <a:bodyPr vert="eaVert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AB0E21-D153-443E-A06C-0D0873B18349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609603" y="273048"/>
            <a:ext cx="8077196" cy="530860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469953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BC33-6B02-48FF-B8BF-AF47172D676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5591" cy="2387598"/>
          </a:xfrm>
        </p:spPr>
        <p:txBody>
          <a:bodyPr anchor="b" anchorCtr="1"/>
          <a:lstStyle>
            <a:lvl1pPr algn="ctr"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3E472-FD39-40A2-A9A7-35A2E2CEF31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5591" cy="1655758"/>
          </a:xfrm>
        </p:spPr>
        <p:txBody>
          <a:bodyPr anchorCtr="1"/>
          <a:lstStyle>
            <a:lvl1pPr marL="0" indent="0" algn="ctr">
              <a:buNone/>
              <a:defRPr lang="en-GB" sz="2400"/>
            </a:lvl1pPr>
          </a:lstStyle>
          <a:p>
            <a:pPr lvl="0"/>
            <a:r>
              <a:rPr lang="en-GB"/>
              <a:t>Click to edit Master subtitle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210762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A152D-8D5F-40FC-AAA6-5B7A68E2ADB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EB20E-5C55-4008-B0D8-387BF6137071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5110929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7BA30-CC3A-47FA-BF21-175BE5FBE6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7191" cy="2852735"/>
          </a:xfrm>
        </p:spPr>
        <p:txBody>
          <a:bodyPr anchor="b"/>
          <a:lstStyle>
            <a:lvl1pPr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4A9E1-D58B-4E86-BAA2-E68DF5A192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7191" cy="1500182"/>
          </a:xfrm>
        </p:spPr>
        <p:txBody>
          <a:bodyPr/>
          <a:lstStyle>
            <a:lvl1pPr marL="0" indent="0">
              <a:buNone/>
              <a:defRPr lang="en-GB"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705040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D874C-9F64-490E-BEFD-AF8B14C4D8A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1CF26-F2D0-40CD-8D3D-A37DA463749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9784" y="1681160"/>
            <a:ext cx="2503490" cy="823910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071E02-5F9B-4557-8EC4-EAA33D133336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3495678" y="1681160"/>
            <a:ext cx="2503490" cy="823910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90052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F0F1C-B71E-4A57-85E2-2A1266870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668EB-C7C4-429C-BDFD-072670AE4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EAF36-41FE-4458-A1E2-A246784BC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99BD4-FAC5-42E7-B659-66280B1A4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35EDF-4081-42C5-AF2D-F09B9483C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AAAC3-3AF3-4D8F-8A6F-F378D3B76F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7191" cy="1325559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74C057-C90F-49A2-B6FE-4B56CD5DCE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/>
          <a:lstStyle>
            <a:lvl1pPr marL="0" indent="0">
              <a:buNone/>
              <a:defRPr lang="en-GB"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0673C8-7B60-4AF4-B695-43D68B447C06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205FCA-F43E-4255-BEA1-640E1123CA94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3791" y="1681160"/>
            <a:ext cx="5183184" cy="823910"/>
          </a:xfrm>
        </p:spPr>
        <p:txBody>
          <a:bodyPr/>
          <a:lstStyle>
            <a:lvl1pPr marL="0" indent="0">
              <a:buNone/>
              <a:defRPr lang="en-GB"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4BAA0C-EAFF-4385-B649-B6E6E842E5C8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3791" y="2505071"/>
            <a:ext cx="5183184" cy="3684583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1125964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F32B-7E62-481E-9B47-1532286026F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9393013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557733"/>
      </p:ext>
    </p:extLst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3F91C-5DCE-4CD9-9E63-E36EA757A2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8452D-BCE8-45FF-A0CE-459C5B818B8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>
              <a:defRPr lang="en-GB" sz="3200"/>
            </a:lvl1pPr>
            <a:lvl2pPr>
              <a:defRPr lang="en-GB" sz="2800"/>
            </a:lvl2pPr>
            <a:lvl3pPr>
              <a:defRPr lang="en-GB" sz="2400"/>
            </a:lvl3pPr>
            <a:lvl4pPr>
              <a:defRPr lang="en-GB" sz="2000"/>
            </a:lvl4pPr>
            <a:lvl5pPr>
              <a:defRPr lang="en-GB" sz="2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F05302-B162-4A71-B722-2A7B63EA38C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lang="en-GB"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245918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18433-EB60-4C3E-BD5A-2445399AA7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AAE5AD-EDE8-44C7-A758-518AE7689DD3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 marL="0" indent="0">
              <a:buNone/>
              <a:defRPr lang="en-CH" sz="3200"/>
            </a:lvl1pPr>
          </a:lstStyle>
          <a:p>
            <a:pPr lvl="0"/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629384-8619-4E02-901D-F9365B4B0EB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lang="en-GB"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7786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A70E-5E09-45B3-85F7-A9E1B599C36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B601AC-DAC5-4B05-AA93-4078FD30C40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9270670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BA1336-5480-4F67-B522-115B8DEC66ED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6484" y="365129"/>
            <a:ext cx="2628899" cy="2139952"/>
          </a:xfrm>
        </p:spPr>
        <p:txBody>
          <a:bodyPr vert="eaVert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3C644-E035-4ED7-90A3-E462680F6C15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9784" y="365129"/>
            <a:ext cx="7734296" cy="2139952"/>
          </a:xfrm>
        </p:spPr>
        <p:txBody>
          <a:bodyPr vert="eaVert"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5325656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5F580-03FE-42A8-98C1-E27358F7075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5591" cy="2387598"/>
          </a:xfrm>
        </p:spPr>
        <p:txBody>
          <a:bodyPr anchor="b" anchorCtr="1"/>
          <a:lstStyle>
            <a:lvl1pPr algn="ctr"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777C4-93AF-4E30-9C29-7686277738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5591" cy="1655758"/>
          </a:xfrm>
        </p:spPr>
        <p:txBody>
          <a:bodyPr anchorCtr="1"/>
          <a:lstStyle>
            <a:lvl1pPr marL="0" indent="0" algn="ctr">
              <a:buNone/>
              <a:defRPr lang="en-GB" sz="2400"/>
            </a:lvl1pPr>
          </a:lstStyle>
          <a:p>
            <a:pPr lvl="0"/>
            <a:r>
              <a:rPr lang="en-GB"/>
              <a:t>Click to edit Master subtitle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4562572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E6F46-6F16-4B14-9DFE-ABC27DC0DB5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AF4DF-14AF-4920-8651-9F2C57FE1DA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8758227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1A225-E9F2-409B-958F-DBAB5AD726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7191" cy="2852735"/>
          </a:xfrm>
        </p:spPr>
        <p:txBody>
          <a:bodyPr anchor="b"/>
          <a:lstStyle>
            <a:lvl1pPr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9AD1C-6F56-43F6-BBBE-640DBBF022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7191" cy="1500182"/>
          </a:xfrm>
        </p:spPr>
        <p:txBody>
          <a:bodyPr/>
          <a:lstStyle>
            <a:lvl1pPr marL="0" indent="0">
              <a:buNone/>
              <a:defRPr lang="en-GB"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0267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625E1-5CFE-4E19-977E-87217FBF5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530BD-1500-4C9B-A5B8-502BEA94D3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B415E-ECA0-4357-BF73-6B75A92F5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F829C-9B78-4D96-B036-520A536D4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8E9EF-C210-4F2E-A87E-F4028110F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3195E-F069-4AEB-9DF0-DFB6C4E0E62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9D5BA-7325-4734-A7CD-7EEECAF79F8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2513008" cy="4352928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8F6ACA-9D97-423F-ABDD-E4DE3DB65BD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3503615" y="1825627"/>
            <a:ext cx="2514600" cy="4352928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6098613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36BB6-8E91-4F61-A870-26523C4AE1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7191" cy="1325559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2E756-FABC-4079-9A4A-6366F82CF5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lang="en-GB"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D5000-8FB2-4684-9DF9-C396A2002811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2AA11-66B1-4135-9A22-418992787FA4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3791" y="1681160"/>
            <a:ext cx="5183184" cy="823910"/>
          </a:xfrm>
        </p:spPr>
        <p:txBody>
          <a:bodyPr anchor="b"/>
          <a:lstStyle>
            <a:lvl1pPr marL="0" indent="0">
              <a:buNone/>
              <a:defRPr lang="en-GB"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798E2C-9B97-4477-945E-DFECBFC3ADA1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3791" y="2505071"/>
            <a:ext cx="5183184" cy="3684583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5162474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C7A8A-2602-4BA3-9E66-B1D672B612E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4899974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473574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FE67D-5136-4F95-A7A2-457B1180AF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5318F-0E45-4FDA-9A48-AFF47E648FE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>
              <a:defRPr lang="en-GB" sz="3200"/>
            </a:lvl1pPr>
            <a:lvl2pPr>
              <a:defRPr lang="en-GB" sz="2800"/>
            </a:lvl2pPr>
            <a:lvl3pPr>
              <a:defRPr lang="en-GB" sz="2400"/>
            </a:lvl3pPr>
            <a:lvl4pPr>
              <a:defRPr lang="en-GB" sz="2000"/>
            </a:lvl4pPr>
            <a:lvl5pPr>
              <a:defRPr lang="en-GB" sz="2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9F636-95DF-4275-9F30-3FF1737749F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lang="en-GB"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9669314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9E399-F648-4A3C-B3DB-BC5E9A31CF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A2E36B-5EF9-4E30-ABF1-30D20029166A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 marL="0" indent="0">
              <a:buNone/>
              <a:defRPr lang="en-CH" sz="3200"/>
            </a:lvl1pPr>
          </a:lstStyle>
          <a:p>
            <a:pPr lvl="0"/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F8B20-C0EF-4E8E-9CBB-1DA1BD2D8DA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lang="en-GB"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296767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BBC8E-5912-4ECA-A81D-60D247298FE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15724-2D95-45FF-9967-3EFFA1831D8E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9313109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BAAF82-7E74-4505-ADE6-645B95B79CE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3426"/>
          </a:xfrm>
        </p:spPr>
        <p:txBody>
          <a:bodyPr vert="eaVert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5B36D-B997-45B1-9990-2C8A8A5F498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3426"/>
          </a:xfrm>
        </p:spPr>
        <p:txBody>
          <a:bodyPr vert="eaVert"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030234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31531-9C9B-4D31-9D1E-193ACECAAFF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5591" cy="2387598"/>
          </a:xfrm>
        </p:spPr>
        <p:txBody>
          <a:bodyPr anchor="b" anchorCtr="1"/>
          <a:lstStyle>
            <a:lvl1pPr algn="ctr"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4EA1C-1C36-4590-B740-CE6CDE4D050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5591" cy="1655758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en-GB"/>
              <a:t>Click to edit Master subtitle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1913971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470EF-D35E-4C58-95D9-B7754466C81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AF189-861D-481E-8499-A4450CA0B85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49395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F4CB0-F7AC-43C9-A320-ADAC3120B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4E3EF-FCC5-44E6-AAA8-0599939F1D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4E4BD-5D40-4B51-BB60-6538ABF5D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28BC5-F0F9-49D5-BF59-3625506C6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3E673-5676-4112-BDF4-6991D1658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6544-3C1D-4639-AEC5-CDE0268CE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7191" cy="2852735"/>
          </a:xfrm>
        </p:spPr>
        <p:txBody>
          <a:bodyPr anchor="b"/>
          <a:lstStyle>
            <a:lvl1pPr>
              <a:defRPr lang="en-GB" sz="60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47001-E8E8-4690-BC87-B343F5BA2E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7191" cy="1500182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077816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77C06-535C-4A57-9AD1-EB8D6E8C250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72FDE-CC22-4CE9-8A87-834FF828568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09603" y="1604964"/>
            <a:ext cx="5410203" cy="39766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57780E-11FC-4DBA-B5DC-5F65370B106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604964"/>
            <a:ext cx="5410203" cy="39766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3022438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60830-5D33-4765-AE9F-6A0C202EB8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7191" cy="1325559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9B5CD-6BB7-4692-9D32-E989A89F12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35ECC9-E97E-4C2F-90AA-5ADA6C02C624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7AAF6A-960A-4746-8ADF-E0D42701A7D6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3791" y="1681160"/>
            <a:ext cx="5183184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922B36-ED4E-49B3-98EE-0AD4A5552A71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3791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8314679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2D96F-AF3C-4DA8-9B6E-27CBF31D5EB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4537129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858448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0BFAD-C8A1-43D1-B0DF-005817B614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0875F-D728-4FB1-B363-9E07CFF1CCD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C0084-4D14-47F6-A833-77F7686F812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81532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F61E0-F4D4-44F3-8BB3-E2318A0A44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lang="en-GB" sz="3200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46C8CB-4E0C-473B-9DD7-E2F6EEB58B5D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3791" cy="4873623"/>
          </a:xfrm>
        </p:spPr>
        <p:txBody>
          <a:bodyPr/>
          <a:lstStyle>
            <a:lvl1pPr>
              <a:defRPr lang="en-CH"/>
            </a:lvl1pPr>
          </a:lstStyle>
          <a:p>
            <a:pPr lvl="0"/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2A3A53-5C6D-4062-8300-AF8D5276F7A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495518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0FF1-6990-4CFD-B5E1-DFFDB19C29C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843BF1-2C74-4211-A85A-8855869660F8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1611216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C9BBBD-A87E-4C29-B4F3-2349F5D1C69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839203" y="365129"/>
            <a:ext cx="2743200" cy="5216523"/>
          </a:xfrm>
        </p:spPr>
        <p:txBody>
          <a:bodyPr vert="eaVert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699FF-418C-4A4E-AA78-68FADE40E877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609603" y="365129"/>
            <a:ext cx="8077196" cy="521652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99446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A280E-0EE5-44EF-8E29-AE0D3821F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FE131-F69A-4D08-A53E-11871EA9D7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6CF2B-F63E-4817-8064-3F8C304B6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9F00D-59D0-40F2-A1CF-87BFDFD39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41682-3418-4F77-8DB0-917A17C11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B236-6056-40AE-9CFD-D091883C3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4BF98A-D9D7-44A9-9224-50AFB66E5B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ADFD6-1CB6-4A02-8DB5-E34907133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92DC7-D744-45EC-9BB8-E36EDC42C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B5DE5-5BF6-45C3-A216-3CE1B5B87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9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C86F62-FECE-4EEB-B4DC-5329A8B0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71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CB02A-6889-44A5-A2E2-DBD58EF8C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71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76BA3-00A3-4A13-AD9A-0EF7D5339F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15DC3-6CA8-47C4-88B1-44691CAE9DE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59CD8-A7AD-484E-82A0-8DF5D5418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63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37C77-DB1F-4482-AC3B-04C64A6937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218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FC7E7-E39C-47B8-BD45-4FEAAFA0FA1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3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C7113-26F9-4757-8022-88ED8D37AA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084" y="365037"/>
            <a:ext cx="10515600" cy="13255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870BE-EE7F-481F-B1D3-E21BBB34CA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084" y="1825919"/>
            <a:ext cx="10515600" cy="43523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0" marR="0" lvl="0" indent="0" algn="l" defTabSz="914400" rtl="0" fontAlgn="auto" hangingPunct="0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 Light" pitchFamily="18"/>
          <a:ea typeface="Arial" pitchFamily="2"/>
          <a:cs typeface="Arial" pitchFamily="2"/>
        </a:defRPr>
      </a:lvl1pPr>
    </p:titleStyle>
    <p:bodyStyle>
      <a:lvl1pPr marL="228600" marR="0" lvl="0" indent="-228600" algn="l" defTabSz="914400" rtl="0" fontAlgn="auto" hangingPunct="0">
        <a:lnSpc>
          <a:spcPct val="90000"/>
        </a:lnSpc>
        <a:spcBef>
          <a:spcPts val="1000"/>
        </a:spcBef>
        <a:spcAft>
          <a:spcPts val="0"/>
        </a:spcAft>
        <a:buSzPct val="45000"/>
        <a:buFont typeface="StarSymbol"/>
        <a:buChar char="●"/>
        <a:tabLst/>
        <a:defRPr lang="en-US" sz="28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1pPr>
      <a:lvl2pPr marL="685800" marR="0" lvl="1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75000"/>
        <a:buFont typeface="StarSymbol"/>
        <a:buChar char="–"/>
        <a:tabLst/>
        <a:defRPr lang="en-US" sz="24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2pPr>
      <a:lvl3pPr marL="1143000" marR="0" lvl="2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●"/>
        <a:tabLst/>
        <a:defRPr lang="en-US" sz="20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3pPr>
      <a:lvl4pPr marL="1600200" marR="0" lvl="3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75000"/>
        <a:buFont typeface="StarSymbol"/>
        <a:buChar char="–"/>
        <a:tabLst/>
        <a:defRPr lang="en-US" sz="18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4pPr>
      <a:lvl5pPr marL="2057400" marR="0" lvl="4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●"/>
        <a:tabLst/>
        <a:defRPr lang="en-US" sz="18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B9555-ABA3-42E0-8501-F84EC73F07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957" y="1710001"/>
            <a:ext cx="10515600" cy="2853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11DF4-FC8E-4CAC-A670-69B369C6E1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957" y="4590004"/>
            <a:ext cx="10515600" cy="15001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marL="0" marR="0" lvl="0" indent="0" algn="l" defTabSz="914400" rtl="0" fontAlgn="auto" hangingPunct="0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60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 Light" pitchFamily="18"/>
          <a:ea typeface="Arial" pitchFamily="2"/>
          <a:cs typeface="Arial" pitchFamily="2"/>
        </a:defRPr>
      </a:lvl1pPr>
    </p:titleStyle>
    <p:bodyStyle>
      <a:lvl1pPr marL="0" marR="0" lvl="0" indent="0" algn="l" defTabSz="914400" rtl="0" fontAlgn="auto" hangingPunct="0">
        <a:lnSpc>
          <a:spcPct val="90000"/>
        </a:lnSpc>
        <a:spcBef>
          <a:spcPts val="1000"/>
        </a:spcBef>
        <a:spcAft>
          <a:spcPts val="0"/>
        </a:spcAft>
        <a:buSzPct val="45000"/>
        <a:buFont typeface="StarSymbol"/>
        <a:buChar char="●"/>
        <a:tabLst/>
        <a:defRPr lang="en-US" sz="2400" b="0" i="0" u="none" strike="noStrike" kern="1200" cap="none" spc="0" baseline="0">
          <a:solidFill>
            <a:srgbClr val="3F3F3F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6F9399-4429-4EF5-AA71-1C699AC8DA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484" y="273597"/>
            <a:ext cx="10973522" cy="11448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E1749-ECC7-4A51-B4E2-081BA7704D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09484" y="1604515"/>
            <a:ext cx="10973522" cy="39772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Liberation Sans" pitchFamily="18"/>
        </a:defRPr>
      </a:lvl1pPr>
    </p:titleStyle>
    <p:bodyStyle>
      <a:lvl1pPr marL="0" marR="0" lvl="0" indent="0" algn="l" defTabSz="914400" rtl="0" fontAlgn="auto" hangingPunct="0">
        <a:lnSpc>
          <a:spcPct val="100000"/>
        </a:lnSpc>
        <a:spcBef>
          <a:spcPts val="1415"/>
        </a:spcBef>
        <a:spcAft>
          <a:spcPts val="0"/>
        </a:spcAft>
        <a:buNone/>
        <a:tabLst/>
        <a:defRPr lang="en-GB" sz="32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Liberation Sans" pitchFamily="18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GB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GB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GB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GB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7FAAF-3EEB-4566-BA72-103F20F9F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876" y="365037"/>
            <a:ext cx="10515600" cy="13255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C2D91-723B-4D14-9EDD-C39761F9DD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876" y="1681197"/>
            <a:ext cx="5158797" cy="8240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62F650-25AB-453A-96E9-A2F5E32CCE13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839876" y="2505236"/>
            <a:ext cx="5158797" cy="36863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23FD45-8F61-4A41-A8EC-1CD57876283E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174001" y="1681197"/>
            <a:ext cx="5183998" cy="8240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6D48D0-83BE-414D-9163-A13EF72EFCC6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174001" y="2505236"/>
            <a:ext cx="5183998" cy="36863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marL="0" marR="0" lvl="0" indent="0" algn="l" defTabSz="914400" rtl="0" fontAlgn="auto" hangingPunct="0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 Light" pitchFamily="18"/>
          <a:ea typeface="Arial" pitchFamily="2"/>
          <a:cs typeface="Arial" pitchFamily="2"/>
        </a:defRPr>
      </a:lvl1pPr>
    </p:titleStyle>
    <p:bodyStyle>
      <a:lvl1pPr marL="228600" marR="0" lvl="0" indent="-228600" algn="l" defTabSz="914400" rtl="0" fontAlgn="auto" hangingPunct="0">
        <a:lnSpc>
          <a:spcPct val="90000"/>
        </a:lnSpc>
        <a:spcBef>
          <a:spcPts val="1000"/>
        </a:spcBef>
        <a:spcAft>
          <a:spcPts val="0"/>
        </a:spcAft>
        <a:buSzPct val="45000"/>
        <a:buFont typeface="StarSymbol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1pPr>
      <a:lvl2pPr marL="685800" marR="0" lvl="1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2pPr>
      <a:lvl3pPr marL="1143000" marR="0" lvl="2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3pPr>
      <a:lvl4pPr marL="1600200" marR="0" lvl="3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4pPr>
      <a:lvl5pPr marL="2057400" marR="0" lvl="4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DEC92-27A9-4C66-A1EC-49B1F34F19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084" y="365037"/>
            <a:ext cx="10515600" cy="13255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49DF5-CC57-4DE5-AA06-34F32FBC3B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084" y="1825919"/>
            <a:ext cx="5180396" cy="43523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A693D7-0731-4FC3-9B54-06EBDA1B9978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174001" y="1825919"/>
            <a:ext cx="5180396" cy="43523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marL="0" marR="0" lvl="0" indent="0" algn="l" defTabSz="914400" rtl="0" fontAlgn="auto" hangingPunct="0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 Light" pitchFamily="18"/>
          <a:ea typeface="Arial" pitchFamily="2"/>
          <a:cs typeface="Arial" pitchFamily="2"/>
        </a:defRPr>
      </a:lvl1pPr>
    </p:titleStyle>
    <p:bodyStyle>
      <a:lvl1pPr marL="228600" marR="0" lvl="0" indent="-228600" algn="l" defTabSz="914400" rtl="0" fontAlgn="auto" hangingPunct="0">
        <a:lnSpc>
          <a:spcPct val="90000"/>
        </a:lnSpc>
        <a:spcBef>
          <a:spcPts val="1000"/>
        </a:spcBef>
        <a:spcAft>
          <a:spcPts val="0"/>
        </a:spcAft>
        <a:buSzPct val="45000"/>
        <a:buFont typeface="StarSymbol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1pPr>
      <a:lvl2pPr marL="685800" marR="0" lvl="1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2pPr>
      <a:lvl3pPr marL="1143000" marR="0" lvl="2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3pPr>
      <a:lvl4pPr marL="1600200" marR="0" lvl="3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4pPr>
      <a:lvl5pPr marL="2057400" marR="0" lvl="4" indent="-228600" algn="l" defTabSz="914400" rtl="0" fontAlgn="auto" hangingPunct="0">
        <a:lnSpc>
          <a:spcPct val="90000"/>
        </a:lnSpc>
        <a:spcBef>
          <a:spcPts val="500"/>
        </a:spcBef>
        <a:spcAft>
          <a:spcPts val="0"/>
        </a:spcAft>
        <a:buSzPct val="45000"/>
        <a:buFont typeface="StarSymbol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" pitchFamily="18"/>
          <a:ea typeface="Arial" pitchFamily="2"/>
          <a:cs typeface="Arial" pitchFamily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24213-0299-47D0-B7A2-155B4E8A13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084" y="365037"/>
            <a:ext cx="10515600" cy="13255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43E812-6E4E-41D5-A78C-471DD73C4B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09484" y="1604515"/>
            <a:ext cx="10973522" cy="39772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marL="0" marR="0" lvl="0" indent="0" algn="l" defTabSz="914400" rtl="0" fontAlgn="auto" hangingPunct="0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Calibri Light" pitchFamily="18"/>
          <a:ea typeface="Arial" pitchFamily="2"/>
          <a:cs typeface="Arial" pitchFamily="2"/>
        </a:defRPr>
      </a:lvl1pPr>
    </p:titleStyle>
    <p:bodyStyle>
      <a:lvl1pPr marL="0" marR="0" lvl="0" indent="0" algn="l" defTabSz="914400" rtl="0" fontAlgn="auto" hangingPunct="0">
        <a:lnSpc>
          <a:spcPct val="100000"/>
        </a:lnSpc>
        <a:spcBef>
          <a:spcPts val="1415"/>
        </a:spcBef>
        <a:spcAft>
          <a:spcPts val="0"/>
        </a:spcAft>
        <a:buNone/>
        <a:tabLst/>
        <a:defRPr lang="en-GB" sz="3200" b="0" i="0" u="none" strike="noStrike" kern="1200" cap="none" spc="0" baseline="0">
          <a:solidFill>
            <a:srgbClr val="000000"/>
          </a:solidFill>
          <a:highlight>
            <a:scrgbClr r="0" g="0" b="0">
              <a:alpha val="0"/>
            </a:scrgbClr>
          </a:highlight>
          <a:uFillTx/>
          <a:latin typeface="Liberation Sans" pitchFamily="18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GB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GB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GB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GB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3.g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8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://www.netzmafia.de/skripten/unix/unix5.html" TargetMode="External"/><Relationship Id="rId4" Type="http://schemas.openxmlformats.org/officeDocument/2006/relationships/image" Target="../media/image4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4.png"/><Relationship Id="rId4" Type="http://schemas.openxmlformats.org/officeDocument/2006/relationships/notesSlide" Target="../notesSlides/notesSlide4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9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4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9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0.gif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9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carpentry.org/shell-genomics/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embnet.vital-it.ch/documentation/UNIX03.pdf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5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18A052-35A3-46C7-B66A-674B2D2D6F1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050243" y="356"/>
            <a:ext cx="5142960" cy="685764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070D849-3A27-475D-90EC-A4BBB6ADE8E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305717"/>
            <a:ext cx="9144000" cy="1071722"/>
          </a:xfrm>
        </p:spPr>
        <p:txBody>
          <a:bodyPr/>
          <a:lstStyle/>
          <a:p>
            <a:pPr lvl="0"/>
            <a:r>
              <a:rPr lang="en-US" dirty="0">
                <a:latin typeface="Exo" pitchFamily="18"/>
              </a:rPr>
              <a:t>Introduction to Linux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4B8AE60-54AA-49A0-AEBB-4FEFDED0B5B6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20243" y="3073561"/>
            <a:ext cx="9144000" cy="1655996"/>
          </a:xfrm>
        </p:spPr>
        <p:txBody>
          <a:bodyPr anchor="t" anchorCtr="1">
            <a:noAutofit/>
          </a:bodyPr>
          <a:lstStyle/>
          <a:p>
            <a:pPr marL="0" lvl="0" indent="0" algn="ctr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Garance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Sarton-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Lohéac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lvl="0" indent="0" algn="ctr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SAGE</a:t>
            </a:r>
          </a:p>
          <a:p>
            <a:pPr marL="0" lvl="0" indent="0" algn="ctr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27.09.2022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B3E947C6-C295-463D-8E53-670ED56FE04A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FD671FE-FB35-4209-97FF-0D3DF50A7195}" type="slidenum">
              <a:rPr/>
              <a:t>1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89B06E-F357-4BC3-9510-38089793A085}"/>
              </a:ext>
            </a:extLst>
          </p:cNvPr>
          <p:cNvSpPr txBox="1"/>
          <p:nvPr/>
        </p:nvSpPr>
        <p:spPr>
          <a:xfrm>
            <a:off x="134965" y="6286499"/>
            <a:ext cx="6768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Adapted from a presentation by N. Glover, G. Bonilla-Rosso, G. Baud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8C95E-B3B1-4A6C-B5F5-D04D4A5F6A8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084" y="41038"/>
            <a:ext cx="10515600" cy="1325523"/>
          </a:xfrm>
        </p:spPr>
        <p:txBody>
          <a:bodyPr/>
          <a:lstStyle/>
          <a:p>
            <a:pPr lvl="0"/>
            <a:r>
              <a:rPr lang="en-US" dirty="0">
                <a:latin typeface="Exo" pitchFamily="18"/>
              </a:rPr>
              <a:t>The cluster and You...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490A76F9-C6E1-4E17-A015-04D8102EC869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78A1E60-3481-40D7-8D2D-1FFB0C990FDB}" type="slidenum">
              <a:rPr/>
              <a:t>10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8FBEFF-EBDE-4866-B9A4-D7175E60558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05840" y="2526843"/>
            <a:ext cx="866522" cy="87587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C133A9-6F3A-485E-AE62-FBA9F5992D3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425317" y="5544363"/>
            <a:ext cx="866522" cy="87587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A215C0-A625-4375-9E08-A5B563E714E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560320" y="1520994"/>
            <a:ext cx="866522" cy="87587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08B3EF-1A45-49AD-A62D-CEA093AF41A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62277" y="4355643"/>
            <a:ext cx="866522" cy="875876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7D7AA17-1EF0-4D59-B325-4CFD810C2F24}"/>
              </a:ext>
            </a:extLst>
          </p:cNvPr>
          <p:cNvGrpSpPr/>
          <p:nvPr/>
        </p:nvGrpSpPr>
        <p:grpSpPr>
          <a:xfrm>
            <a:off x="7040880" y="3291840"/>
            <a:ext cx="2468879" cy="2926079"/>
            <a:chOff x="7040880" y="3291840"/>
            <a:chExt cx="2468879" cy="292607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B5EF3C3-BDAA-4BFA-919E-3F2333190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7040880" y="4182474"/>
              <a:ext cx="1149117" cy="1404362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EBED39E-DAB4-42EC-87DF-BA0C38423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7463881" y="4381923"/>
              <a:ext cx="1149483" cy="1404362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330A20C-564E-40EA-AD58-22B782708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7925040" y="4614117"/>
              <a:ext cx="1149117" cy="1404362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60DCB51-76E7-41E9-890C-92FC6682F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348042" y="4813557"/>
              <a:ext cx="1149117" cy="1404362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315CDAC-0317-44ED-87B0-CAB11C51E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7053480" y="3291840"/>
              <a:ext cx="1149117" cy="1404362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08CC3B-D360-4A9A-9469-E3AC6E972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7476481" y="3491279"/>
              <a:ext cx="1149117" cy="1404362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65108E6-8F20-4020-9E8C-2D7CA117C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7937275" y="3723482"/>
              <a:ext cx="1149483" cy="1404362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88C2F26-44F2-4C38-BFEF-E6A44547E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360642" y="3922922"/>
              <a:ext cx="1149117" cy="1404362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2B7D39CF-FAEC-4653-B472-D6992347A182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7315200" y="196916"/>
            <a:ext cx="1554480" cy="22093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CBB42BF-F0FF-408A-9001-F744EF46BD21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4297680" y="3200400"/>
            <a:ext cx="1238042" cy="154260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9" name="TextBox 3_2">
            <a:extLst>
              <a:ext uri="{FF2B5EF4-FFF2-40B4-BE49-F238E27FC236}">
                <a16:creationId xmlns:a16="http://schemas.microsoft.com/office/drawing/2014/main" id="{A98473C4-F96C-4D8D-AC57-CFC9E3FA9C81}"/>
              </a:ext>
            </a:extLst>
          </p:cNvPr>
          <p:cNvSpPr txBox="1"/>
          <p:nvPr/>
        </p:nvSpPr>
        <p:spPr>
          <a:xfrm>
            <a:off x="2194560" y="6442917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user4</a:t>
            </a: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 scp</a:t>
            </a:r>
          </a:p>
        </p:txBody>
      </p:sp>
      <p:sp>
        <p:nvSpPr>
          <p:cNvPr id="20" name="TextBox 3_7">
            <a:extLst>
              <a:ext uri="{FF2B5EF4-FFF2-40B4-BE49-F238E27FC236}">
                <a16:creationId xmlns:a16="http://schemas.microsoft.com/office/drawing/2014/main" id="{5FDDAC52-0638-4043-8462-D626B6640B26}"/>
              </a:ext>
            </a:extLst>
          </p:cNvPr>
          <p:cNvSpPr txBox="1"/>
          <p:nvPr/>
        </p:nvSpPr>
        <p:spPr>
          <a:xfrm>
            <a:off x="9099358" y="754197"/>
            <a:ext cx="2422081" cy="121791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1" compatLnSpc="0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0" u="none" strike="noStrike" kern="1200" cap="none" spc="0" baseline="0" dirty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Storage Server</a:t>
            </a: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 dirty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/scratch or /archive</a:t>
            </a:r>
          </a:p>
        </p:txBody>
      </p:sp>
      <p:sp>
        <p:nvSpPr>
          <p:cNvPr id="21" name="TextBox 3_8">
            <a:extLst>
              <a:ext uri="{FF2B5EF4-FFF2-40B4-BE49-F238E27FC236}">
                <a16:creationId xmlns:a16="http://schemas.microsoft.com/office/drawing/2014/main" id="{40F601D7-3C4F-400C-A910-97E2EF5B1903}"/>
              </a:ext>
            </a:extLst>
          </p:cNvPr>
          <p:cNvSpPr txBox="1"/>
          <p:nvPr/>
        </p:nvSpPr>
        <p:spPr>
          <a:xfrm>
            <a:off x="8015758" y="3563279"/>
            <a:ext cx="5073841" cy="8422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1" compatLnSpc="0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0" u="none" strike="noStrike" kern="1200" cap="none" spc="0" baseline="0" dirty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HPC</a:t>
            </a: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 dirty="0" err="1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Curnagl</a:t>
            </a:r>
            <a:endParaRPr lang="en-US" sz="2400" b="1" i="1" u="none" strike="noStrike" kern="1200" cap="none" spc="0" baseline="0" dirty="0">
              <a:solidFill>
                <a:srgbClr val="006881"/>
              </a:solidFill>
              <a:uFillTx/>
              <a:latin typeface="Hattori Hanzo" pitchFamily="18"/>
              <a:ea typeface="Helvetica Neue" pitchFamily="2"/>
              <a:cs typeface="Helvetica Neue" pitchFamily="2"/>
            </a:endParaRPr>
          </a:p>
        </p:txBody>
      </p:sp>
      <p:sp>
        <p:nvSpPr>
          <p:cNvPr id="22" name="TextBox 3_9">
            <a:extLst>
              <a:ext uri="{FF2B5EF4-FFF2-40B4-BE49-F238E27FC236}">
                <a16:creationId xmlns:a16="http://schemas.microsoft.com/office/drawing/2014/main" id="{0FECA9A4-3571-470C-9199-9C98071FAC61}"/>
              </a:ext>
            </a:extLst>
          </p:cNvPr>
          <p:cNvSpPr txBox="1"/>
          <p:nvPr/>
        </p:nvSpPr>
        <p:spPr>
          <a:xfrm>
            <a:off x="2515678" y="2328117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user1</a:t>
            </a: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 mail</a:t>
            </a:r>
          </a:p>
        </p:txBody>
      </p:sp>
      <p:sp>
        <p:nvSpPr>
          <p:cNvPr id="23" name="TextBox 3_10">
            <a:extLst>
              <a:ext uri="{FF2B5EF4-FFF2-40B4-BE49-F238E27FC236}">
                <a16:creationId xmlns:a16="http://schemas.microsoft.com/office/drawing/2014/main" id="{67B01D98-7537-455C-8A0C-80B4F477F7D5}"/>
              </a:ext>
            </a:extLst>
          </p:cNvPr>
          <p:cNvSpPr txBox="1"/>
          <p:nvPr/>
        </p:nvSpPr>
        <p:spPr>
          <a:xfrm>
            <a:off x="778318" y="3585600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user2</a:t>
            </a: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 clustalw</a:t>
            </a:r>
          </a:p>
        </p:txBody>
      </p:sp>
      <p:sp>
        <p:nvSpPr>
          <p:cNvPr id="24" name="TextBox 3_11">
            <a:extLst>
              <a:ext uri="{FF2B5EF4-FFF2-40B4-BE49-F238E27FC236}">
                <a16:creationId xmlns:a16="http://schemas.microsoft.com/office/drawing/2014/main" id="{C9D96BA3-6E16-4ED7-AC8D-953C88F234C4}"/>
              </a:ext>
            </a:extLst>
          </p:cNvPr>
          <p:cNvSpPr txBox="1"/>
          <p:nvPr/>
        </p:nvSpPr>
        <p:spPr>
          <a:xfrm>
            <a:off x="640080" y="5322960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user3</a:t>
            </a: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 blastn</a:t>
            </a:r>
          </a:p>
        </p:txBody>
      </p:sp>
      <p:sp>
        <p:nvSpPr>
          <p:cNvPr id="25" name="TextBox 3_12">
            <a:extLst>
              <a:ext uri="{FF2B5EF4-FFF2-40B4-BE49-F238E27FC236}">
                <a16:creationId xmlns:a16="http://schemas.microsoft.com/office/drawing/2014/main" id="{997BB6E6-D34A-46E6-8B3B-C6877B6D7C3A}"/>
              </a:ext>
            </a:extLst>
          </p:cNvPr>
          <p:cNvSpPr txBox="1"/>
          <p:nvPr/>
        </p:nvSpPr>
        <p:spPr>
          <a:xfrm>
            <a:off x="4206240" y="4937760"/>
            <a:ext cx="2422081" cy="8422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0" u="none" strike="noStrike" kern="1200" cap="none" spc="0" baseline="0" dirty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Server Front-End</a:t>
            </a:r>
          </a:p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400" b="1" i="0" u="none" strike="noStrike" kern="1200" cap="none" spc="0" baseline="0" dirty="0">
              <a:solidFill>
                <a:srgbClr val="006881"/>
              </a:solidFill>
              <a:uFillTx/>
              <a:latin typeface="Hattori Hanzo" pitchFamily="18"/>
              <a:ea typeface="Helvetica Neue" pitchFamily="2"/>
              <a:cs typeface="Helvetica Neue" pitchFamily="2"/>
            </a:endParaRPr>
          </a:p>
        </p:txBody>
      </p:sp>
      <p:sp>
        <p:nvSpPr>
          <p:cNvPr id="26" name="Straight Connector 25">
            <a:extLst>
              <a:ext uri="{FF2B5EF4-FFF2-40B4-BE49-F238E27FC236}">
                <a16:creationId xmlns:a16="http://schemas.microsoft.com/office/drawing/2014/main" id="{1FCD85AF-C151-469F-AD3F-E15D446E0878}"/>
              </a:ext>
            </a:extLst>
          </p:cNvPr>
          <p:cNvSpPr/>
          <p:nvPr/>
        </p:nvSpPr>
        <p:spPr>
          <a:xfrm>
            <a:off x="3200400" y="2743200"/>
            <a:ext cx="1005840" cy="9144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3465A4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7" name="Straight Connector 26">
            <a:extLst>
              <a:ext uri="{FF2B5EF4-FFF2-40B4-BE49-F238E27FC236}">
                <a16:creationId xmlns:a16="http://schemas.microsoft.com/office/drawing/2014/main" id="{E8F6732D-1919-4C4E-B87B-8272C0CCA099}"/>
              </a:ext>
            </a:extLst>
          </p:cNvPr>
          <p:cNvSpPr/>
          <p:nvPr/>
        </p:nvSpPr>
        <p:spPr>
          <a:xfrm>
            <a:off x="1828800" y="3017520"/>
            <a:ext cx="2194560" cy="9144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3465A4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8" name="Straight Connector 27">
            <a:extLst>
              <a:ext uri="{FF2B5EF4-FFF2-40B4-BE49-F238E27FC236}">
                <a16:creationId xmlns:a16="http://schemas.microsoft.com/office/drawing/2014/main" id="{34D3BAC5-5633-4DA6-814A-7B933B451BEB}"/>
              </a:ext>
            </a:extLst>
          </p:cNvPr>
          <p:cNvSpPr/>
          <p:nvPr/>
        </p:nvSpPr>
        <p:spPr>
          <a:xfrm flipV="1">
            <a:off x="1828800" y="4389120"/>
            <a:ext cx="2194560" cy="4572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3465A4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9" name="Straight Connector 28">
            <a:extLst>
              <a:ext uri="{FF2B5EF4-FFF2-40B4-BE49-F238E27FC236}">
                <a16:creationId xmlns:a16="http://schemas.microsoft.com/office/drawing/2014/main" id="{E75E7C6B-EDA4-4413-9ECE-B09DC54E2EAE}"/>
              </a:ext>
            </a:extLst>
          </p:cNvPr>
          <p:cNvSpPr/>
          <p:nvPr/>
        </p:nvSpPr>
        <p:spPr>
          <a:xfrm flipV="1">
            <a:off x="3200400" y="4846320"/>
            <a:ext cx="1005840" cy="10972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3465A4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30" name="Straight Connector 29">
            <a:extLst>
              <a:ext uri="{FF2B5EF4-FFF2-40B4-BE49-F238E27FC236}">
                <a16:creationId xmlns:a16="http://schemas.microsoft.com/office/drawing/2014/main" id="{DABB91D2-9498-414B-B25A-C1CD5F4B5400}"/>
              </a:ext>
            </a:extLst>
          </p:cNvPr>
          <p:cNvSpPr/>
          <p:nvPr/>
        </p:nvSpPr>
        <p:spPr>
          <a:xfrm>
            <a:off x="5394960" y="4023360"/>
            <a:ext cx="1463040" cy="10972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3465A4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31" name="Straight Connector 30">
            <a:extLst>
              <a:ext uri="{FF2B5EF4-FFF2-40B4-BE49-F238E27FC236}">
                <a16:creationId xmlns:a16="http://schemas.microsoft.com/office/drawing/2014/main" id="{945E5CC3-2DA0-4EE8-858B-5F8735A60569}"/>
              </a:ext>
            </a:extLst>
          </p:cNvPr>
          <p:cNvSpPr/>
          <p:nvPr/>
        </p:nvSpPr>
        <p:spPr>
          <a:xfrm flipV="1">
            <a:off x="5394960" y="2377440"/>
            <a:ext cx="1737360" cy="164592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3465A4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32" name="Straight Connector 31">
            <a:extLst>
              <a:ext uri="{FF2B5EF4-FFF2-40B4-BE49-F238E27FC236}">
                <a16:creationId xmlns:a16="http://schemas.microsoft.com/office/drawing/2014/main" id="{F5D968AE-3517-4BAE-BCB7-95B924923ED5}"/>
              </a:ext>
            </a:extLst>
          </p:cNvPr>
          <p:cNvSpPr/>
          <p:nvPr/>
        </p:nvSpPr>
        <p:spPr>
          <a:xfrm flipV="1">
            <a:off x="7955279" y="2468880"/>
            <a:ext cx="0" cy="73152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3465A4"/>
            </a:solidFill>
            <a:prstDash val="solid"/>
            <a:miter/>
            <a:headEnd type="arrow"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4">
            <a:extLst>
              <a:ext uri="{FF2B5EF4-FFF2-40B4-BE49-F238E27FC236}">
                <a16:creationId xmlns:a16="http://schemas.microsoft.com/office/drawing/2014/main" id="{E3D4B1E0-B7EB-48B9-9CE7-4CD2A4BEEF2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57200" y="-142038"/>
            <a:ext cx="10515600" cy="1325523"/>
          </a:xfrm>
        </p:spPr>
        <p:txBody>
          <a:bodyPr/>
          <a:lstStyle/>
          <a:p>
            <a:pPr lvl="0"/>
            <a:r>
              <a:rPr lang="en-US" dirty="0">
                <a:latin typeface="Exo" pitchFamily="18"/>
              </a:rPr>
              <a:t>Interact with a computer... </a:t>
            </a:r>
            <a:r>
              <a:rPr lang="en-US" i="1" dirty="0">
                <a:latin typeface="Exo" pitchFamily="18"/>
              </a:rPr>
              <a:t>like a boss</a:t>
            </a:r>
          </a:p>
        </p:txBody>
      </p:sp>
      <p:sp>
        <p:nvSpPr>
          <p:cNvPr id="3" name="Slide Number Placeholder 3_4">
            <a:extLst>
              <a:ext uri="{FF2B5EF4-FFF2-40B4-BE49-F238E27FC236}">
                <a16:creationId xmlns:a16="http://schemas.microsoft.com/office/drawing/2014/main" id="{6AA99819-750B-4F9E-AD97-CC9BE07B749F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F5D60A9-8DB4-47C7-A981-902CF9FDB173}" type="slidenum">
              <a:rPr/>
              <a:t>11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2BC10A-6524-45A1-8B0B-80A0E9E9421D}"/>
              </a:ext>
            </a:extLst>
          </p:cNvPr>
          <p:cNvSpPr txBox="1"/>
          <p:nvPr/>
        </p:nvSpPr>
        <p:spPr>
          <a:xfrm>
            <a:off x="274320" y="1097280"/>
            <a:ext cx="11247120" cy="90968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In order to interact (enter and display data) directly with your computer, without a Graphical Interphase, you need access to a </a:t>
            </a:r>
            <a:r>
              <a:rPr lang="en-US" sz="2400" b="1" i="1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terminal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F10FD2-87AC-426A-BA16-4111A7A7134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57200" y="2194560"/>
            <a:ext cx="4390555" cy="380951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E781A7-4799-402C-B3C5-2BF776D4D96B}"/>
              </a:ext>
            </a:extLst>
          </p:cNvPr>
          <p:cNvSpPr txBox="1"/>
          <p:nvPr/>
        </p:nvSpPr>
        <p:spPr>
          <a:xfrm>
            <a:off x="703385" y="5959939"/>
            <a:ext cx="3735753" cy="800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In MacOS, open the </a:t>
            </a:r>
            <a:r>
              <a:rPr lang="en-US" sz="2400" b="1" i="1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Terminal</a:t>
            </a:r>
            <a:r>
              <a:rPr lang="en-US" sz="2400" b="1" i="1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app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AFEAE-F66E-444D-A16A-9D455DBBE316}"/>
              </a:ext>
            </a:extLst>
          </p:cNvPr>
          <p:cNvSpPr txBox="1"/>
          <p:nvPr/>
        </p:nvSpPr>
        <p:spPr>
          <a:xfrm>
            <a:off x="6309359" y="6126480"/>
            <a:ext cx="4725963" cy="800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In Windows, open </a:t>
            </a:r>
            <a:r>
              <a:rPr lang="en-US" sz="2400" b="1" i="1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PowerShell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917DFB-164B-49BE-8684-3ACE803B55B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400800" y="2103120"/>
            <a:ext cx="4817882" cy="39319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E63959-3224-497A-AF73-189A254D58E7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54854" y="2416827"/>
            <a:ext cx="5772727" cy="28861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FC9BB5-74EC-4C98-BED1-982921E25FB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r="24247"/>
          <a:stretch/>
        </p:blipFill>
        <p:spPr>
          <a:xfrm>
            <a:off x="6138631" y="2416827"/>
            <a:ext cx="5830678" cy="288617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8D20C7-1D72-4639-A300-D187C9D1D955}"/>
              </a:ext>
            </a:extLst>
          </p:cNvPr>
          <p:cNvSpPr txBox="1"/>
          <p:nvPr/>
        </p:nvSpPr>
        <p:spPr>
          <a:xfrm>
            <a:off x="274320" y="1097280"/>
            <a:ext cx="11247120" cy="227954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The command to access the front-end to our cluster is:</a:t>
            </a:r>
          </a:p>
          <a:p>
            <a:pPr marL="228600" marR="0" lvl="7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1" u="none" strike="noStrike" kern="1200" cap="none" spc="0" baseline="0" dirty="0">
                <a:solidFill>
                  <a:srgbClr val="000000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 	</a:t>
            </a:r>
            <a:r>
              <a:rPr lang="en-US" sz="2800" b="1" i="0" u="none" strike="noStrike" kern="1200" cap="none" spc="0" baseline="0" dirty="0" err="1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ssh</a:t>
            </a:r>
            <a:r>
              <a:rPr lang="en-US" sz="2800" b="1" i="0" u="none" strike="noStrike" kern="1200" cap="none" spc="0" baseline="0" dirty="0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 </a:t>
            </a:r>
            <a:r>
              <a:rPr lang="en-US" sz="2800" b="1" i="1" u="none" strike="noStrike" kern="1200" cap="none" spc="0" baseline="0" dirty="0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&lt;</a:t>
            </a:r>
            <a:r>
              <a:rPr lang="en-US" sz="2800" b="0" i="1" u="none" strike="noStrike" kern="1200" cap="none" spc="0" baseline="0" dirty="0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your-username</a:t>
            </a:r>
            <a:r>
              <a:rPr lang="en-US" sz="2800" b="1" i="1" dirty="0">
                <a:solidFill>
                  <a:srgbClr val="000000"/>
                </a:solidFill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&gt;</a:t>
            </a:r>
            <a:r>
              <a:rPr lang="en-US" sz="2800" b="1" i="0" u="none" strike="noStrike" kern="1200" cap="none" spc="0" baseline="0" dirty="0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@curnagl.dcsr.unil.ch</a:t>
            </a: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800" b="1" i="1" u="none" strike="noStrike" kern="1200" cap="none" spc="0" baseline="0" dirty="0">
              <a:solidFill>
                <a:srgbClr val="000000"/>
              </a:solidFill>
              <a:uFillTx/>
              <a:latin typeface="Hattori Hanzo" pitchFamily="18"/>
              <a:ea typeface="Helvetica Neue" pitchFamily="2"/>
              <a:cs typeface="Helvetica Neue" pitchFamily="2"/>
            </a:endParaRP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800" b="0" i="1" u="none" strike="noStrike" kern="1200" cap="none" spc="0" baseline="0" dirty="0">
              <a:solidFill>
                <a:srgbClr val="000000"/>
              </a:solidFill>
              <a:uFillTx/>
              <a:latin typeface="Hattori Hanzo" pitchFamily="18"/>
              <a:ea typeface="Helvetica Neue" pitchFamily="2"/>
              <a:cs typeface="Helvetica Neue" pitchFamily="2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7DB97F-8C6B-10FD-0E0E-38B0FF1B88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716"/>
          <a:stretch/>
        </p:blipFill>
        <p:spPr>
          <a:xfrm>
            <a:off x="166592" y="4853337"/>
            <a:ext cx="11262862" cy="426871"/>
          </a:xfrm>
          <a:prstGeom prst="rect">
            <a:avLst/>
          </a:prstGeom>
        </p:spPr>
      </p:pic>
      <p:sp>
        <p:nvSpPr>
          <p:cNvPr id="2" name="Title 1_8">
            <a:extLst>
              <a:ext uri="{FF2B5EF4-FFF2-40B4-BE49-F238E27FC236}">
                <a16:creationId xmlns:a16="http://schemas.microsoft.com/office/drawing/2014/main" id="{726A9F2A-2F19-4C70-8E6A-AD1FD105A41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23759" y="-116717"/>
            <a:ext cx="10515600" cy="1325523"/>
          </a:xfrm>
        </p:spPr>
        <p:txBody>
          <a:bodyPr/>
          <a:lstStyle/>
          <a:p>
            <a:pPr lvl="0"/>
            <a:r>
              <a:rPr lang="en-US" dirty="0">
                <a:latin typeface="Exo" pitchFamily="18"/>
              </a:rPr>
              <a:t>Accessing the Cluster</a:t>
            </a:r>
          </a:p>
        </p:txBody>
      </p:sp>
      <p:sp>
        <p:nvSpPr>
          <p:cNvPr id="3" name="Slide Number Placeholder 3_11">
            <a:extLst>
              <a:ext uri="{FF2B5EF4-FFF2-40B4-BE49-F238E27FC236}">
                <a16:creationId xmlns:a16="http://schemas.microsoft.com/office/drawing/2014/main" id="{3E44E612-FED2-4CE1-8BA9-3B581B9DFD7F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E801D6A-5AB9-463D-B5CC-F1913CD081AF}" type="slidenum">
              <a:rPr/>
              <a:t>12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0B32FC-81DA-4A15-9D9A-8D975062A2AE}"/>
              </a:ext>
            </a:extLst>
          </p:cNvPr>
          <p:cNvSpPr txBox="1"/>
          <p:nvPr/>
        </p:nvSpPr>
        <p:spPr>
          <a:xfrm>
            <a:off x="1188720" y="2468880"/>
            <a:ext cx="2672635" cy="49751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command  (</a:t>
            </a:r>
            <a:r>
              <a:rPr lang="en-US" sz="2400" b="1" i="0" u="none" strike="noStrike" kern="1200" cap="none" spc="0" baseline="0" dirty="0" err="1">
                <a:solidFill>
                  <a:schemeClr val="accent6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ssh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D6EE07-AECE-4D72-B016-81CA3FF1CA1F}"/>
              </a:ext>
            </a:extLst>
          </p:cNvPr>
          <p:cNvSpPr txBox="1"/>
          <p:nvPr/>
        </p:nvSpPr>
        <p:spPr>
          <a:xfrm>
            <a:off x="4572507" y="2571353"/>
            <a:ext cx="3221275" cy="49751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username  (</a:t>
            </a:r>
            <a:r>
              <a:rPr lang="en-US" sz="2400" b="1" i="0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gsartonl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B5B0D-E4A9-4531-AE09-732B622E8934}"/>
              </a:ext>
            </a:extLst>
          </p:cNvPr>
          <p:cNvSpPr txBox="1"/>
          <p:nvPr/>
        </p:nvSpPr>
        <p:spPr>
          <a:xfrm>
            <a:off x="8208179" y="2756002"/>
            <a:ext cx="3221275" cy="9046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address  </a:t>
            </a:r>
          </a:p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(</a:t>
            </a:r>
            <a:r>
              <a:rPr lang="en-US" sz="2400" b="1" i="0" u="none" strike="noStrike" kern="1200" cap="none" spc="0" baseline="0" dirty="0">
                <a:solidFill>
                  <a:schemeClr val="accent4">
                    <a:lumMod val="75000"/>
                  </a:schemeClr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curnagl.dcsr.unil.ch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E1464A-8611-42B1-B394-D67A35ABD1F1}"/>
              </a:ext>
            </a:extLst>
          </p:cNvPr>
          <p:cNvSpPr txBox="1"/>
          <p:nvPr/>
        </p:nvSpPr>
        <p:spPr>
          <a:xfrm>
            <a:off x="6477646" y="5537191"/>
            <a:ext cx="2672635" cy="9046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type your password (</a:t>
            </a:r>
            <a:r>
              <a:rPr lang="en-US" sz="2400" b="1" i="0" u="none" strike="noStrike" kern="1200" cap="none" spc="0" baseline="0" dirty="0">
                <a:solidFill>
                  <a:srgbClr val="FF2F92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*****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)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19492BC-7228-4F7B-9C6C-EAA2C5816851}"/>
              </a:ext>
            </a:extLst>
          </p:cNvPr>
          <p:cNvSpPr/>
          <p:nvPr/>
        </p:nvSpPr>
        <p:spPr>
          <a:xfrm>
            <a:off x="7647709" y="4850086"/>
            <a:ext cx="332510" cy="270085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6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6C253E8-B62E-403B-8C50-D7ECD161D9B4}"/>
              </a:ext>
            </a:extLst>
          </p:cNvPr>
          <p:cNvSpPr/>
          <p:nvPr/>
        </p:nvSpPr>
        <p:spPr>
          <a:xfrm>
            <a:off x="7998947" y="4845851"/>
            <a:ext cx="778621" cy="27432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006881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E21C288-45D7-4EF8-9B30-3259964C8E11}"/>
              </a:ext>
            </a:extLst>
          </p:cNvPr>
          <p:cNvSpPr/>
          <p:nvPr/>
        </p:nvSpPr>
        <p:spPr>
          <a:xfrm>
            <a:off x="8886622" y="4845851"/>
            <a:ext cx="1958958" cy="27432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C000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8DA59A6-5466-4DC3-BC8C-EFEF7286F8D8}"/>
              </a:ext>
            </a:extLst>
          </p:cNvPr>
          <p:cNvSpPr/>
          <p:nvPr/>
        </p:nvSpPr>
        <p:spPr>
          <a:xfrm>
            <a:off x="4107580" y="5055568"/>
            <a:ext cx="702003" cy="22464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5BDAF6F-E598-48E9-9D4A-1000E1E58B4F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2525038" y="2966395"/>
            <a:ext cx="5288926" cy="1883691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3CBE42D-1C2D-410B-9B35-C50F2306E895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6091072" y="3068868"/>
            <a:ext cx="2297186" cy="1776983"/>
          </a:xfrm>
          <a:prstGeom prst="straightConnector1">
            <a:avLst/>
          </a:prstGeom>
          <a:ln w="19050">
            <a:solidFill>
              <a:srgbClr val="0068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72D9C34-10E6-431A-9A42-CA251E243B35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>
            <a:off x="9818817" y="3660681"/>
            <a:ext cx="47284" cy="1185170"/>
          </a:xfrm>
          <a:prstGeom prst="straightConnector1">
            <a:avLst/>
          </a:prstGeom>
          <a:ln w="19050">
            <a:solidFill>
              <a:srgbClr val="FF2F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5D8A9C3-124C-4201-B260-AE5313D8FB6B}"/>
              </a:ext>
            </a:extLst>
          </p:cNvPr>
          <p:cNvCxnSpPr>
            <a:cxnSpLocks/>
            <a:stCxn id="9" idx="1"/>
            <a:endCxn id="13" idx="1"/>
          </p:cNvCxnSpPr>
          <p:nvPr/>
        </p:nvCxnSpPr>
        <p:spPr>
          <a:xfrm flipH="1" flipV="1">
            <a:off x="4809583" y="5167888"/>
            <a:ext cx="1668063" cy="821643"/>
          </a:xfrm>
          <a:prstGeom prst="straightConnector1">
            <a:avLst/>
          </a:prstGeom>
          <a:ln w="19050">
            <a:solidFill>
              <a:srgbClr val="FF2F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8D20C7-1D72-4639-A300-D187C9D1D955}"/>
              </a:ext>
            </a:extLst>
          </p:cNvPr>
          <p:cNvSpPr txBox="1"/>
          <p:nvPr/>
        </p:nvSpPr>
        <p:spPr>
          <a:xfrm>
            <a:off x="274320" y="1097280"/>
            <a:ext cx="11247120" cy="227954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The command to access the front-end to our cluster is:</a:t>
            </a:r>
          </a:p>
          <a:p>
            <a:pPr marL="228600" marR="0" lvl="7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1" u="none" strike="noStrike" kern="1200" cap="none" spc="0" baseline="0" dirty="0">
                <a:solidFill>
                  <a:srgbClr val="000000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 	</a:t>
            </a:r>
            <a:r>
              <a:rPr lang="en-US" sz="2800" b="1" i="0" u="none" strike="noStrike" kern="1200" cap="none" spc="0" baseline="0" dirty="0" err="1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ssh</a:t>
            </a:r>
            <a:r>
              <a:rPr lang="en-US" sz="2800" b="1" i="0" u="none" strike="noStrike" kern="1200" cap="none" spc="0" baseline="0" dirty="0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 </a:t>
            </a:r>
            <a:r>
              <a:rPr lang="en-US" sz="2800" b="1" i="1" u="none" strike="noStrike" kern="1200" cap="none" spc="0" baseline="0" dirty="0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&lt;</a:t>
            </a:r>
            <a:r>
              <a:rPr lang="en-US" sz="2800" b="0" i="1" u="none" strike="noStrike" kern="1200" cap="none" spc="0" baseline="0" dirty="0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your-username</a:t>
            </a:r>
            <a:r>
              <a:rPr lang="en-US" sz="2800" b="1" i="1" dirty="0">
                <a:solidFill>
                  <a:srgbClr val="000000"/>
                </a:solidFill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&gt;</a:t>
            </a:r>
            <a:r>
              <a:rPr lang="en-US" sz="2800" b="1" i="0" u="none" strike="noStrike" kern="1200" cap="none" spc="0" baseline="0" dirty="0">
                <a:solidFill>
                  <a:srgbClr val="00000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@curnagl.dcsr.unil.ch</a:t>
            </a: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800" b="1" i="1" u="none" strike="noStrike" kern="1200" cap="none" spc="0" baseline="0" dirty="0">
              <a:solidFill>
                <a:srgbClr val="000000"/>
              </a:solidFill>
              <a:uFillTx/>
              <a:latin typeface="Hattori Hanzo" pitchFamily="18"/>
              <a:ea typeface="Helvetica Neue" pitchFamily="2"/>
              <a:cs typeface="Helvetica Neue" pitchFamily="2"/>
            </a:endParaRP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800" b="0" i="1" u="none" strike="noStrike" kern="1200" cap="none" spc="0" baseline="0" dirty="0">
              <a:solidFill>
                <a:srgbClr val="000000"/>
              </a:solidFill>
              <a:uFillTx/>
              <a:latin typeface="Hattori Hanzo" pitchFamily="18"/>
              <a:ea typeface="Helvetica Neue" pitchFamily="2"/>
              <a:cs typeface="Helvetica Neue" pitchFamily="2"/>
            </a:endParaRPr>
          </a:p>
        </p:txBody>
      </p:sp>
      <p:sp>
        <p:nvSpPr>
          <p:cNvPr id="2" name="Title 1_8">
            <a:extLst>
              <a:ext uri="{FF2B5EF4-FFF2-40B4-BE49-F238E27FC236}">
                <a16:creationId xmlns:a16="http://schemas.microsoft.com/office/drawing/2014/main" id="{726A9F2A-2F19-4C70-8E6A-AD1FD105A41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23759" y="-116717"/>
            <a:ext cx="10515600" cy="1325523"/>
          </a:xfrm>
        </p:spPr>
        <p:txBody>
          <a:bodyPr/>
          <a:lstStyle/>
          <a:p>
            <a:pPr lvl="0"/>
            <a:r>
              <a:rPr lang="en-US" dirty="0">
                <a:latin typeface="Exo" pitchFamily="18"/>
              </a:rPr>
              <a:t>Accessing the Cluster</a:t>
            </a:r>
          </a:p>
        </p:txBody>
      </p:sp>
      <p:sp>
        <p:nvSpPr>
          <p:cNvPr id="3" name="Slide Number Placeholder 3_11">
            <a:extLst>
              <a:ext uri="{FF2B5EF4-FFF2-40B4-BE49-F238E27FC236}">
                <a16:creationId xmlns:a16="http://schemas.microsoft.com/office/drawing/2014/main" id="{3E44E612-FED2-4CE1-8BA9-3B581B9DFD7F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E801D6A-5AB9-463D-B5CC-F1913CD081AF}" type="slidenum">
              <a:rPr/>
              <a:t>13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BDB3D2-9CF2-F1F9-79CC-9BA191740E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r="4880" b="-341"/>
          <a:stretch/>
        </p:blipFill>
        <p:spPr>
          <a:xfrm>
            <a:off x="465363" y="2237054"/>
            <a:ext cx="10713177" cy="4613392"/>
          </a:xfrm>
          <a:prstGeom prst="rect">
            <a:avLst/>
          </a:prstGeom>
        </p:spPr>
      </p:pic>
      <p:sp>
        <p:nvSpPr>
          <p:cNvPr id="15" name="Freeform 14">
            <a:extLst>
              <a:ext uri="{FF2B5EF4-FFF2-40B4-BE49-F238E27FC236}">
                <a16:creationId xmlns:a16="http://schemas.microsoft.com/office/drawing/2014/main" id="{188E8058-33A1-02AF-CCC7-E3580DB7A3FF}"/>
              </a:ext>
            </a:extLst>
          </p:cNvPr>
          <p:cNvSpPr/>
          <p:nvPr/>
        </p:nvSpPr>
        <p:spPr>
          <a:xfrm>
            <a:off x="4461910" y="2469599"/>
            <a:ext cx="702003" cy="14904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457073FF-78C8-086A-1E82-3AEBABEDAF62}"/>
              </a:ext>
            </a:extLst>
          </p:cNvPr>
          <p:cNvSpPr/>
          <p:nvPr/>
        </p:nvSpPr>
        <p:spPr>
          <a:xfrm>
            <a:off x="4461909" y="2835468"/>
            <a:ext cx="702003" cy="14904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C29410-B836-A5A5-24DE-05D1DF346772}"/>
              </a:ext>
            </a:extLst>
          </p:cNvPr>
          <p:cNvSpPr txBox="1"/>
          <p:nvPr/>
        </p:nvSpPr>
        <p:spPr>
          <a:xfrm>
            <a:off x="5354956" y="2348580"/>
            <a:ext cx="1901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2F9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</a:t>
            </a:r>
            <a:r>
              <a:rPr lang="en-CH" dirty="0">
                <a:solidFill>
                  <a:srgbClr val="FF2F9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rong password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878D4F-460F-6817-B9E1-548C82BEDC43}"/>
              </a:ext>
            </a:extLst>
          </p:cNvPr>
          <p:cNvSpPr txBox="1"/>
          <p:nvPr/>
        </p:nvSpPr>
        <p:spPr>
          <a:xfrm>
            <a:off x="6258296" y="4453247"/>
            <a:ext cx="2083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</a:t>
            </a:r>
            <a:r>
              <a:rPr lang="en-CH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elcome message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52BCAA-319E-F8F1-1075-FD6CAD2B224F}"/>
              </a:ext>
            </a:extLst>
          </p:cNvPr>
          <p:cNvSpPr txBox="1"/>
          <p:nvPr/>
        </p:nvSpPr>
        <p:spPr>
          <a:xfrm>
            <a:off x="8611197" y="5988271"/>
            <a:ext cx="211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Info on last session</a:t>
            </a:r>
            <a:endParaRPr lang="en-CH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7A22EDB-FA3B-CAEC-92E9-0B34E14AFC1E}"/>
              </a:ext>
            </a:extLst>
          </p:cNvPr>
          <p:cNvSpPr/>
          <p:nvPr/>
        </p:nvSpPr>
        <p:spPr>
          <a:xfrm>
            <a:off x="3218213" y="6658402"/>
            <a:ext cx="2136743" cy="12925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3C7F77-B347-427F-82E5-6CFA3560AEC9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F56D73E-3461-4E15-8754-282CE03178FE}" type="slidenum">
              <a:rPr/>
              <a:t>14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700E7B-3C41-45E8-A60D-CA9D57FA19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26854"/>
          <a:stretch/>
        </p:blipFill>
        <p:spPr>
          <a:xfrm>
            <a:off x="218831" y="508333"/>
            <a:ext cx="4146844" cy="566928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ontent Placeholder 2_19">
            <a:extLst>
              <a:ext uri="{FF2B5EF4-FFF2-40B4-BE49-F238E27FC236}">
                <a16:creationId xmlns:a16="http://schemas.microsoft.com/office/drawing/2014/main" id="{876C2095-E32A-4D6B-B54F-72024DF8522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6635" y="5855050"/>
            <a:ext cx="5577840" cy="582481"/>
          </a:xfrm>
        </p:spPr>
        <p:txBody>
          <a:bodyPr>
            <a:normAutofit fontScale="92500" lnSpcReduction="20000"/>
          </a:bodyPr>
          <a:lstStyle/>
          <a:p>
            <a:pPr lvl="0">
              <a:buNone/>
            </a:pPr>
            <a:r>
              <a:rPr lang="en-US" sz="4800" dirty="0">
                <a:latin typeface="Hattori Hanzo" pitchFamily="18"/>
              </a:rPr>
              <a:t>PART 1-2</a:t>
            </a:r>
          </a:p>
          <a:p>
            <a:pPr lvl="0">
              <a:buNone/>
            </a:pPr>
            <a:endParaRPr lang="en-US" sz="4800" i="1" dirty="0">
              <a:solidFill>
                <a:srgbClr val="0070C0"/>
              </a:solidFill>
              <a:latin typeface="Hattori Hanzo" pitchFamily="1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85A7FD-DC0C-42F8-BB1D-2A8465E7D3F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502253" y="1609970"/>
            <a:ext cx="7744867" cy="343867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07AD60-8D2F-44AE-835B-7675568AF097}"/>
              </a:ext>
            </a:extLst>
          </p:cNvPr>
          <p:cNvSpPr txBox="1"/>
          <p:nvPr/>
        </p:nvSpPr>
        <p:spPr>
          <a:xfrm>
            <a:off x="9587753" y="5070961"/>
            <a:ext cx="1659366" cy="17707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1190"/>
              </a:spcBef>
              <a:spcAft>
                <a:spcPts val="990"/>
              </a:spcAft>
              <a:buNone/>
              <a:tabLst/>
              <a:defRPr sz="10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Liberation Sans" pitchFamily="18"/>
                <a:ea typeface="Noto Sans CJK SC" pitchFamily="2"/>
                <a:cs typeface="Lohit Devanagari" pitchFamily="2"/>
              </a:rPr>
              <a:t>https://</a:t>
            </a:r>
            <a:r>
              <a:rPr lang="en-US" sz="1000" b="0" i="0" u="none" strike="noStrike" kern="1200" cap="none" spc="0" baseline="0" dirty="0" err="1">
                <a:solidFill>
                  <a:srgbClr val="000000"/>
                </a:solidFill>
                <a:uFillTx/>
                <a:latin typeface="Liberation Sans" pitchFamily="18"/>
                <a:ea typeface="Noto Sans CJK SC" pitchFamily="2"/>
                <a:cs typeface="Lohit Devanagari" pitchFamily="2"/>
              </a:rPr>
              <a:t>xkcd.com</a:t>
            </a:r>
            <a:r>
              <a: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Liberation Sans" pitchFamily="18"/>
                <a:ea typeface="Noto Sans CJK SC" pitchFamily="2"/>
                <a:cs typeface="Lohit Devanagari" pitchFamily="2"/>
              </a:rPr>
              <a:t>/838/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4045D-F759-47DB-AC68-7EAD2E35068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6075" y="365037"/>
            <a:ext cx="10515600" cy="1325523"/>
          </a:xfrm>
        </p:spPr>
        <p:txBody>
          <a:bodyPr/>
          <a:lstStyle/>
          <a:p>
            <a:pPr lvl="0"/>
            <a:r>
              <a:rPr lang="en-US" b="1" dirty="0">
                <a:latin typeface="Exo" pitchFamily="18"/>
              </a:rPr>
              <a:t>The Terminal and Bash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A4423-D0D9-4B1E-B23E-68E2C9FF20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90157" y="2226665"/>
            <a:ext cx="11064240" cy="4352397"/>
          </a:xfrm>
        </p:spPr>
        <p:txBody>
          <a:bodyPr/>
          <a:lstStyle/>
          <a:p>
            <a:pPr lvl="0">
              <a:lnSpc>
                <a:spcPct val="80000"/>
              </a:lnSpc>
              <a:spcAft>
                <a:spcPts val="120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BASH is a command line interpreter (</a:t>
            </a:r>
            <a:r>
              <a:rPr lang="en-US" sz="3200" b="1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shell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 and language.</a:t>
            </a:r>
          </a:p>
          <a:p>
            <a:pPr marL="0" lvl="0" indent="0">
              <a:lnSpc>
                <a:spcPct val="100000"/>
              </a:lnSpc>
              <a:spcAft>
                <a:spcPts val="1200"/>
              </a:spcAft>
              <a:buClr>
                <a:srgbClr val="000000"/>
              </a:buClr>
              <a:buSzPct val="60000"/>
              <a:buNone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lnSpc>
                <a:spcPct val="80000"/>
              </a:lnSpc>
              <a:spcAft>
                <a:spcPts val="120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Typically runs in a </a:t>
            </a:r>
            <a:r>
              <a:rPr lang="en-US" sz="3200" b="1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terminal</a:t>
            </a:r>
            <a:r>
              <a:rPr lang="en-US" sz="3200" dirty="0">
                <a:solidFill>
                  <a:srgbClr val="FF2F9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(text window) where the user types </a:t>
            </a:r>
            <a:r>
              <a:rPr lang="en-US" sz="3200" b="1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commands</a:t>
            </a:r>
            <a:r>
              <a:rPr lang="en-US" sz="3200" dirty="0">
                <a:solidFill>
                  <a:srgbClr val="FF2F9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(instructions for the computer to execute)</a:t>
            </a:r>
          </a:p>
          <a:p>
            <a:pPr marL="0" lvl="0" indent="0">
              <a:lnSpc>
                <a:spcPct val="80000"/>
              </a:lnSpc>
              <a:spcAft>
                <a:spcPts val="1200"/>
              </a:spcAft>
              <a:buClr>
                <a:srgbClr val="000000"/>
              </a:buClr>
              <a:buSzPct val="60000"/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lnSpc>
                <a:spcPct val="80000"/>
              </a:lnSpc>
              <a:spcAft>
                <a:spcPts val="120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Bash can also read and execute commands from a file (</a:t>
            </a:r>
            <a:r>
              <a:rPr lang="en-US" sz="3200" b="1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script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DD308EA9-6244-4924-8ED8-7B5C74D3A455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FBB695E-3A10-4F24-A380-2C193C862DAE}" type="slidenum">
              <a:rPr/>
              <a:t>15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9CE1D0-48E5-CA76-E738-07C5CD935F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502" y="30737"/>
            <a:ext cx="4099879" cy="172643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36985799-E6B7-147E-4DFA-929B2CD4AF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076" y="4407148"/>
            <a:ext cx="3188619" cy="4975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47EA65-BBBB-5DC1-43F7-EE0F4051EF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019" y="1793965"/>
            <a:ext cx="7151842" cy="42276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963259-3E5B-41ED-A36F-DD8B87D24E00}"/>
              </a:ext>
            </a:extLst>
          </p:cNvPr>
          <p:cNvSpPr txBox="1"/>
          <p:nvPr/>
        </p:nvSpPr>
        <p:spPr>
          <a:xfrm>
            <a:off x="8755919" y="6382438"/>
            <a:ext cx="2613236" cy="34020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8BE7A96-9D22-4B9F-8704-E1328112EF56}" type="slidenum">
              <a:rPr/>
              <a:t>16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sp>
        <p:nvSpPr>
          <p:cNvPr id="6" name="Title 1_3">
            <a:extLst>
              <a:ext uri="{FF2B5EF4-FFF2-40B4-BE49-F238E27FC236}">
                <a16:creationId xmlns:a16="http://schemas.microsoft.com/office/drawing/2014/main" id="{6E37BA64-07E5-4BF2-84A8-A887599C377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0075" y="-210961"/>
            <a:ext cx="10515600" cy="1325523"/>
          </a:xfrm>
        </p:spPr>
        <p:txBody>
          <a:bodyPr lIns="91440" tIns="45720" rIns="91440" bIns="45720" anchorCtr="0"/>
          <a:lstStyle/>
          <a:p>
            <a:pPr lvl="0" algn="l">
              <a:lnSpc>
                <a:spcPct val="90000"/>
              </a:lnSpc>
            </a:pPr>
            <a:r>
              <a:rPr lang="en-US" b="1" dirty="0">
                <a:latin typeface="Exo" pitchFamily="18"/>
              </a:rPr>
              <a:t>The Prompt…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1B6F5D-9A9A-4927-8FFB-EFC3DD8F85FA}"/>
              </a:ext>
            </a:extLst>
          </p:cNvPr>
          <p:cNvSpPr txBox="1"/>
          <p:nvPr/>
        </p:nvSpPr>
        <p:spPr>
          <a:xfrm>
            <a:off x="457200" y="716395"/>
            <a:ext cx="8595360" cy="49751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… is where the computer </a:t>
            </a:r>
            <a:r>
              <a:rPr lang="en-US" sz="2800" b="0" i="1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prompts</a:t>
            </a: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you to do something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AB35D4-F34A-45BB-8DB5-870884883012}"/>
              </a:ext>
            </a:extLst>
          </p:cNvPr>
          <p:cNvSpPr txBox="1"/>
          <p:nvPr/>
        </p:nvSpPr>
        <p:spPr>
          <a:xfrm>
            <a:off x="2243015" y="2984817"/>
            <a:ext cx="726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F14490-41D9-40CD-BE35-28114F14EB34}"/>
              </a:ext>
            </a:extLst>
          </p:cNvPr>
          <p:cNvSpPr txBox="1"/>
          <p:nvPr/>
        </p:nvSpPr>
        <p:spPr>
          <a:xfrm>
            <a:off x="3319221" y="2984816"/>
            <a:ext cx="143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computer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862C04-C234-4C4F-B1B8-701C80AD5D09}"/>
              </a:ext>
            </a:extLst>
          </p:cNvPr>
          <p:cNvSpPr txBox="1"/>
          <p:nvPr/>
        </p:nvSpPr>
        <p:spPr>
          <a:xfrm>
            <a:off x="4973901" y="2967335"/>
            <a:ext cx="1200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location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CB8D02-51F3-4D89-8768-8E1177B1C4B3}"/>
              </a:ext>
            </a:extLst>
          </p:cNvPr>
          <p:cNvSpPr txBox="1"/>
          <p:nvPr/>
        </p:nvSpPr>
        <p:spPr>
          <a:xfrm>
            <a:off x="6757032" y="2967334"/>
            <a:ext cx="17059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$ for user</a:t>
            </a:r>
          </a:p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# for admin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53E9D6-5E1F-46C2-AC3E-A9EB3DF98C2D}"/>
              </a:ext>
            </a:extLst>
          </p:cNvPr>
          <p:cNvSpPr txBox="1"/>
          <p:nvPr/>
        </p:nvSpPr>
        <p:spPr>
          <a:xfrm>
            <a:off x="9699296" y="2967333"/>
            <a:ext cx="21469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type your </a:t>
            </a:r>
          </a:p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command here</a:t>
            </a:r>
          </a:p>
        </p:txBody>
      </p:sp>
      <p:sp>
        <p:nvSpPr>
          <p:cNvPr id="18" name="Freeform 9">
            <a:extLst>
              <a:ext uri="{FF2B5EF4-FFF2-40B4-BE49-F238E27FC236}">
                <a16:creationId xmlns:a16="http://schemas.microsoft.com/office/drawing/2014/main" id="{042CD0D8-C4E6-4B01-949A-7D8935687050}"/>
              </a:ext>
            </a:extLst>
          </p:cNvPr>
          <p:cNvSpPr/>
          <p:nvPr/>
        </p:nvSpPr>
        <p:spPr>
          <a:xfrm>
            <a:off x="2820788" y="1837477"/>
            <a:ext cx="1953016" cy="335744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006881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9" name="Freeform 9">
            <a:extLst>
              <a:ext uri="{FF2B5EF4-FFF2-40B4-BE49-F238E27FC236}">
                <a16:creationId xmlns:a16="http://schemas.microsoft.com/office/drawing/2014/main" id="{DC834039-A2DD-4955-8DD2-D70357820546}"/>
              </a:ext>
            </a:extLst>
          </p:cNvPr>
          <p:cNvSpPr/>
          <p:nvPr/>
        </p:nvSpPr>
        <p:spPr>
          <a:xfrm>
            <a:off x="4122252" y="4407148"/>
            <a:ext cx="964089" cy="235247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006881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0" name="Freeform 9">
            <a:extLst>
              <a:ext uri="{FF2B5EF4-FFF2-40B4-BE49-F238E27FC236}">
                <a16:creationId xmlns:a16="http://schemas.microsoft.com/office/drawing/2014/main" id="{0A8446EC-CD64-45F3-88B6-8AE693B01483}"/>
              </a:ext>
            </a:extLst>
          </p:cNvPr>
          <p:cNvSpPr/>
          <p:nvPr/>
        </p:nvSpPr>
        <p:spPr>
          <a:xfrm>
            <a:off x="4873271" y="1879120"/>
            <a:ext cx="2004405" cy="26219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4">
                <a:lumMod val="75000"/>
              </a:schemeClr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13A88237-C36F-425E-92E2-D3B06A93D6A1}"/>
              </a:ext>
            </a:extLst>
          </p:cNvPr>
          <p:cNvSpPr/>
          <p:nvPr/>
        </p:nvSpPr>
        <p:spPr>
          <a:xfrm>
            <a:off x="5258458" y="4407147"/>
            <a:ext cx="916413" cy="235248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4">
                <a:lumMod val="75000"/>
              </a:schemeClr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2" name="Freeform 9">
            <a:extLst>
              <a:ext uri="{FF2B5EF4-FFF2-40B4-BE49-F238E27FC236}">
                <a16:creationId xmlns:a16="http://schemas.microsoft.com/office/drawing/2014/main" id="{DF4E6743-80E5-4F28-B5A3-43E8C1A70677}"/>
              </a:ext>
            </a:extLst>
          </p:cNvPr>
          <p:cNvSpPr/>
          <p:nvPr/>
        </p:nvSpPr>
        <p:spPr>
          <a:xfrm>
            <a:off x="6890804" y="1860625"/>
            <a:ext cx="2660604" cy="280686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6">
                <a:lumMod val="60000"/>
                <a:lumOff val="40000"/>
              </a:schemeClr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chemeClr val="accent6">
                  <a:lumMod val="60000"/>
                  <a:lumOff val="40000"/>
                </a:schemeClr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B57C8A09-5176-46F4-BFD2-40873CF37F54}"/>
              </a:ext>
            </a:extLst>
          </p:cNvPr>
          <p:cNvSpPr/>
          <p:nvPr/>
        </p:nvSpPr>
        <p:spPr>
          <a:xfrm>
            <a:off x="6202348" y="4407146"/>
            <a:ext cx="223838" cy="235247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6">
                <a:lumMod val="60000"/>
                <a:lumOff val="40000"/>
              </a:schemeClr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chemeClr val="accent6">
                  <a:lumMod val="60000"/>
                  <a:lumOff val="40000"/>
                </a:schemeClr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4" name="Freeform 9">
            <a:extLst>
              <a:ext uri="{FF2B5EF4-FFF2-40B4-BE49-F238E27FC236}">
                <a16:creationId xmlns:a16="http://schemas.microsoft.com/office/drawing/2014/main" id="{3E9DE9DC-32BB-4CB8-A527-2498274038CD}"/>
              </a:ext>
            </a:extLst>
          </p:cNvPr>
          <p:cNvSpPr/>
          <p:nvPr/>
        </p:nvSpPr>
        <p:spPr>
          <a:xfrm>
            <a:off x="9535730" y="1829784"/>
            <a:ext cx="223838" cy="335744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5" name="Freeform 9">
            <a:extLst>
              <a:ext uri="{FF2B5EF4-FFF2-40B4-BE49-F238E27FC236}">
                <a16:creationId xmlns:a16="http://schemas.microsoft.com/office/drawing/2014/main" id="{992A91BE-9703-4CB4-8E82-CB6D4D65535E}"/>
              </a:ext>
            </a:extLst>
          </p:cNvPr>
          <p:cNvSpPr/>
          <p:nvPr/>
        </p:nvSpPr>
        <p:spPr>
          <a:xfrm>
            <a:off x="9729151" y="1849939"/>
            <a:ext cx="223838" cy="335744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6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6" name="Freeform 9">
            <a:extLst>
              <a:ext uri="{FF2B5EF4-FFF2-40B4-BE49-F238E27FC236}">
                <a16:creationId xmlns:a16="http://schemas.microsoft.com/office/drawing/2014/main" id="{330D5A0C-D307-45C2-BCE1-162E32BF105D}"/>
              </a:ext>
            </a:extLst>
          </p:cNvPr>
          <p:cNvSpPr/>
          <p:nvPr/>
        </p:nvSpPr>
        <p:spPr>
          <a:xfrm>
            <a:off x="6483164" y="4407146"/>
            <a:ext cx="223838" cy="235246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7" name="Freeform 9">
            <a:extLst>
              <a:ext uri="{FF2B5EF4-FFF2-40B4-BE49-F238E27FC236}">
                <a16:creationId xmlns:a16="http://schemas.microsoft.com/office/drawing/2014/main" id="{2CD3AE8C-F655-406A-974D-67EB96073ECB}"/>
              </a:ext>
            </a:extLst>
          </p:cNvPr>
          <p:cNvSpPr/>
          <p:nvPr/>
        </p:nvSpPr>
        <p:spPr>
          <a:xfrm>
            <a:off x="6782785" y="4407148"/>
            <a:ext cx="223838" cy="235247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6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6C6DB1A-6A32-4758-B5B9-F0E819C321AB}"/>
              </a:ext>
            </a:extLst>
          </p:cNvPr>
          <p:cNvCxnSpPr>
            <a:cxnSpLocks/>
            <a:stCxn id="13" idx="0"/>
            <a:endCxn id="18" idx="2"/>
          </p:cNvCxnSpPr>
          <p:nvPr/>
        </p:nvCxnSpPr>
        <p:spPr>
          <a:xfrm flipV="1">
            <a:off x="2606256" y="2173221"/>
            <a:ext cx="1191040" cy="811596"/>
          </a:xfrm>
          <a:prstGeom prst="straightConnector1">
            <a:avLst/>
          </a:prstGeom>
          <a:ln w="19050">
            <a:solidFill>
              <a:srgbClr val="0068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F75EBFF-8D5A-4A08-B033-9E09371E70A5}"/>
              </a:ext>
            </a:extLst>
          </p:cNvPr>
          <p:cNvCxnSpPr>
            <a:cxnSpLocks/>
            <a:stCxn id="13" idx="2"/>
            <a:endCxn id="19" idx="0"/>
          </p:cNvCxnSpPr>
          <p:nvPr/>
        </p:nvCxnSpPr>
        <p:spPr>
          <a:xfrm>
            <a:off x="2606256" y="3446482"/>
            <a:ext cx="1998041" cy="960666"/>
          </a:xfrm>
          <a:prstGeom prst="straightConnector1">
            <a:avLst/>
          </a:prstGeom>
          <a:ln w="19050">
            <a:solidFill>
              <a:srgbClr val="0068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831842C-3F96-445C-9BBF-6F9A9159AB5D}"/>
              </a:ext>
            </a:extLst>
          </p:cNvPr>
          <p:cNvCxnSpPr>
            <a:cxnSpLocks/>
            <a:stCxn id="14" idx="0"/>
            <a:endCxn id="20" idx="2"/>
          </p:cNvCxnSpPr>
          <p:nvPr/>
        </p:nvCxnSpPr>
        <p:spPr>
          <a:xfrm flipV="1">
            <a:off x="4035924" y="2141311"/>
            <a:ext cx="1839550" cy="843505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5507205-68BA-4088-9F08-35D63E693081}"/>
              </a:ext>
            </a:extLst>
          </p:cNvPr>
          <p:cNvCxnSpPr>
            <a:cxnSpLocks/>
            <a:stCxn id="14" idx="2"/>
            <a:endCxn id="21" idx="0"/>
          </p:cNvCxnSpPr>
          <p:nvPr/>
        </p:nvCxnSpPr>
        <p:spPr>
          <a:xfrm>
            <a:off x="4035924" y="3446481"/>
            <a:ext cx="1680741" cy="960666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1B02413-6D48-4C02-8F69-1802553AF428}"/>
              </a:ext>
            </a:extLst>
          </p:cNvPr>
          <p:cNvCxnSpPr>
            <a:cxnSpLocks/>
            <a:stCxn id="15" idx="0"/>
            <a:endCxn id="22" idx="2"/>
          </p:cNvCxnSpPr>
          <p:nvPr/>
        </p:nvCxnSpPr>
        <p:spPr>
          <a:xfrm flipV="1">
            <a:off x="5574386" y="2141311"/>
            <a:ext cx="2646720" cy="826024"/>
          </a:xfrm>
          <a:prstGeom prst="straightConnector1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3B78BF6-E032-4B37-89E8-AE07313439EF}"/>
              </a:ext>
            </a:extLst>
          </p:cNvPr>
          <p:cNvCxnSpPr>
            <a:cxnSpLocks/>
            <a:stCxn id="15" idx="2"/>
            <a:endCxn id="23" idx="0"/>
          </p:cNvCxnSpPr>
          <p:nvPr/>
        </p:nvCxnSpPr>
        <p:spPr>
          <a:xfrm>
            <a:off x="5574386" y="3429000"/>
            <a:ext cx="739881" cy="978146"/>
          </a:xfrm>
          <a:prstGeom prst="straightConnector1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240E14A-1B9B-4085-898D-7AAA577C2D16}"/>
              </a:ext>
            </a:extLst>
          </p:cNvPr>
          <p:cNvCxnSpPr>
            <a:cxnSpLocks/>
            <a:stCxn id="16" idx="0"/>
            <a:endCxn id="24" idx="2"/>
          </p:cNvCxnSpPr>
          <p:nvPr/>
        </p:nvCxnSpPr>
        <p:spPr>
          <a:xfrm flipV="1">
            <a:off x="7609990" y="2165528"/>
            <a:ext cx="2037659" cy="801806"/>
          </a:xfrm>
          <a:prstGeom prst="straightConnector1">
            <a:avLst/>
          </a:prstGeom>
          <a:ln w="19050">
            <a:solidFill>
              <a:srgbClr val="FF2F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B5DA458-5F8B-40A3-9D54-53310808C34B}"/>
              </a:ext>
            </a:extLst>
          </p:cNvPr>
          <p:cNvCxnSpPr>
            <a:cxnSpLocks/>
            <a:stCxn id="16" idx="2"/>
            <a:endCxn id="26" idx="0"/>
          </p:cNvCxnSpPr>
          <p:nvPr/>
        </p:nvCxnSpPr>
        <p:spPr>
          <a:xfrm flipH="1">
            <a:off x="6595083" y="3798331"/>
            <a:ext cx="1014907" cy="608815"/>
          </a:xfrm>
          <a:prstGeom prst="straightConnector1">
            <a:avLst/>
          </a:prstGeom>
          <a:ln w="19050">
            <a:solidFill>
              <a:srgbClr val="FF2F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F155D72-F99D-4527-BDAA-61D5B32BF7A8}"/>
              </a:ext>
            </a:extLst>
          </p:cNvPr>
          <p:cNvCxnSpPr>
            <a:cxnSpLocks/>
            <a:stCxn id="17" idx="0"/>
            <a:endCxn id="25" idx="1"/>
          </p:cNvCxnSpPr>
          <p:nvPr/>
        </p:nvCxnSpPr>
        <p:spPr>
          <a:xfrm flipH="1" flipV="1">
            <a:off x="9952989" y="2017811"/>
            <a:ext cx="819806" cy="949522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990993E-71AB-4CA4-8B3B-8C868FFF0557}"/>
              </a:ext>
            </a:extLst>
          </p:cNvPr>
          <p:cNvCxnSpPr>
            <a:cxnSpLocks/>
            <a:stCxn id="17" idx="2"/>
            <a:endCxn id="27" idx="1"/>
          </p:cNvCxnSpPr>
          <p:nvPr/>
        </p:nvCxnSpPr>
        <p:spPr>
          <a:xfrm flipH="1">
            <a:off x="7006623" y="3798330"/>
            <a:ext cx="3766172" cy="726442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3A36016B-648B-4287-9883-0E0F258F99EE}"/>
              </a:ext>
            </a:extLst>
          </p:cNvPr>
          <p:cNvSpPr txBox="1"/>
          <p:nvPr/>
        </p:nvSpPr>
        <p:spPr>
          <a:xfrm>
            <a:off x="432526" y="1808599"/>
            <a:ext cx="18770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Your terminal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545E8B0-19A2-4D1B-AECC-EEA4AADF3DC4}"/>
              </a:ext>
            </a:extLst>
          </p:cNvPr>
          <p:cNvSpPr txBox="1"/>
          <p:nvPr/>
        </p:nvSpPr>
        <p:spPr>
          <a:xfrm>
            <a:off x="370853" y="4266096"/>
            <a:ext cx="2893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cluster’s terminal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7">
            <a:extLst>
              <a:ext uri="{FF2B5EF4-FFF2-40B4-BE49-F238E27FC236}">
                <a16:creationId xmlns:a16="http://schemas.microsoft.com/office/drawing/2014/main" id="{802811DD-C13B-485F-AE60-CC56191E834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b="1" dirty="0">
                <a:latin typeface="Exo" pitchFamily="18"/>
              </a:rPr>
              <a:t>The UNIX file system</a:t>
            </a:r>
          </a:p>
        </p:txBody>
      </p:sp>
      <p:sp>
        <p:nvSpPr>
          <p:cNvPr id="3" name="Content Placeholder 2_1">
            <a:extLst>
              <a:ext uri="{FF2B5EF4-FFF2-40B4-BE49-F238E27FC236}">
                <a16:creationId xmlns:a16="http://schemas.microsoft.com/office/drawing/2014/main" id="{23C8BFE1-3EA1-49F4-A0A1-AB9D76C5023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/>
          <a:p>
            <a:pPr lvl="0"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 method for organizing and storing large quantities of data such that the system is easy to manage</a:t>
            </a:r>
          </a:p>
          <a:p>
            <a:pPr lvl="0">
              <a:buSzPct val="60000"/>
              <a:buFont typeface="Arial" panose="020B0604020202020204" pitchFamily="34" charset="0"/>
              <a:buChar char="•"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 </a:t>
            </a:r>
            <a:r>
              <a:rPr lang="en-US" b="1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file system</a:t>
            </a:r>
            <a:r>
              <a:rPr lang="en-US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 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consists of files, relationships to other files, as well as the attributes (metadata) of each file</a:t>
            </a:r>
          </a:p>
          <a:p>
            <a:pPr lvl="0">
              <a:buSzPct val="60000"/>
              <a:buFont typeface="Arial" panose="020B0604020202020204" pitchFamily="34" charset="0"/>
              <a:buChar char="•"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UNIX file system is essentially composed of </a:t>
            </a:r>
            <a:r>
              <a:rPr lang="en-US" b="1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files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and </a:t>
            </a:r>
            <a:r>
              <a:rPr lang="en-US" b="1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directories</a:t>
            </a:r>
          </a:p>
          <a:p>
            <a:pPr lvl="0">
              <a:buSzPct val="60000"/>
              <a:buFont typeface="Arial" panose="020B0604020202020204" pitchFamily="34" charset="0"/>
              <a:buChar char="•"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_8">
            <a:extLst>
              <a:ext uri="{FF2B5EF4-FFF2-40B4-BE49-F238E27FC236}">
                <a16:creationId xmlns:a16="http://schemas.microsoft.com/office/drawing/2014/main" id="{B7901061-E803-4258-9907-7E3E3E862740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E9C4681-CE6F-486A-A3B9-954E48BB043C}" type="slidenum">
              <a:rPr/>
              <a:t>17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48E6037-24DC-4DB5-BA61-B500AF9C37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400" y="1886763"/>
            <a:ext cx="6681603" cy="36647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90E45-DB25-4DBA-8B72-8EF6726547A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52721" y="1859761"/>
            <a:ext cx="5657758" cy="4352397"/>
          </a:xfrm>
        </p:spPr>
        <p:txBody>
          <a:bodyPr>
            <a:normAutofit/>
          </a:bodyPr>
          <a:lstStyle/>
          <a:p>
            <a:pPr lvl="0"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A hierarchical (or tree-like) structure with its highest level directory called </a:t>
            </a:r>
            <a:r>
              <a:rPr lang="en-US" sz="2400" b="1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root</a:t>
            </a:r>
            <a:r>
              <a:rPr lang="en-US" sz="2400" dirty="0">
                <a:solidFill>
                  <a:srgbClr val="FF2F9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24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denoted by </a:t>
            </a:r>
            <a:r>
              <a:rPr lang="en-US" sz="2400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lvl="0">
              <a:buSzPct val="60000"/>
              <a:buFont typeface="Arial" panose="020B0604020202020204" pitchFamily="34" charset="0"/>
              <a:buChar char="•"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SzPct val="60000"/>
              <a:buFont typeface="Arial" panose="020B0604020202020204" pitchFamily="34" charset="0"/>
              <a:buChar char="•"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SzPct val="60000"/>
              <a:buFont typeface="Arial" panose="020B0604020202020204" pitchFamily="34" charset="0"/>
              <a:buChar char="•"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Immediately below the root are several </a:t>
            </a:r>
            <a:r>
              <a:rPr lang="en-US" sz="2400" b="1" dirty="0">
                <a:solidFill>
                  <a:srgbClr val="00688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subdirectories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, most of which contain system files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43F554-5DD0-4B4A-8E01-A74B32C68D26}"/>
              </a:ext>
            </a:extLst>
          </p:cNvPr>
          <p:cNvSpPr txBox="1"/>
          <p:nvPr/>
        </p:nvSpPr>
        <p:spPr>
          <a:xfrm>
            <a:off x="9529200" y="1217880"/>
            <a:ext cx="2422081" cy="500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0" u="none" strike="noStrike" kern="1200" cap="none" spc="0" baseline="0" dirty="0">
                <a:solidFill>
                  <a:srgbClr val="FF2F92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root directory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141431-E578-49B9-9AFC-C015B3B7A7BA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85791AB-EC8D-4269-8C2F-E16B4693996E}" type="slidenum">
              <a:rPr/>
              <a:t>18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EA0EDF3-DDCA-4365-85BE-D71E91F7ADC4}"/>
              </a:ext>
            </a:extLst>
          </p:cNvPr>
          <p:cNvSpPr txBox="1"/>
          <p:nvPr/>
        </p:nvSpPr>
        <p:spPr>
          <a:xfrm>
            <a:off x="8715603" y="4708803"/>
            <a:ext cx="3119759" cy="145534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285841" marR="0" lvl="0" indent="-285841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Contains files for a given user</a:t>
            </a:r>
          </a:p>
          <a:p>
            <a:pPr marL="285841" marR="0" lvl="0" indent="-285841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Usually located at /users/&lt;username&gt; or /home/&lt;username&gt;</a:t>
            </a:r>
          </a:p>
          <a:p>
            <a:pPr marL="285841" marR="0" lvl="0" indent="-285841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1600" b="1" i="0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Shorthand: ~</a:t>
            </a:r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AD266EF5-1C63-4BC8-87A8-91BBA1886C3D}"/>
              </a:ext>
            </a:extLst>
          </p:cNvPr>
          <p:cNvSpPr txBox="1"/>
          <p:nvPr/>
        </p:nvSpPr>
        <p:spPr>
          <a:xfrm>
            <a:off x="8949598" y="4273201"/>
            <a:ext cx="2884675" cy="500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0" u="none" strike="noStrike" kern="1200" cap="none" spc="0" baseline="0" dirty="0">
                <a:solidFill>
                  <a:srgbClr val="FF2F92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home directory</a:t>
            </a:r>
          </a:p>
        </p:txBody>
      </p:sp>
      <p:sp>
        <p:nvSpPr>
          <p:cNvPr id="8" name="Title 1_6">
            <a:extLst>
              <a:ext uri="{FF2B5EF4-FFF2-40B4-BE49-F238E27FC236}">
                <a16:creationId xmlns:a16="http://schemas.microsoft.com/office/drawing/2014/main" id="{AC04769E-CFF4-4D3C-BD76-6E2AA09D07E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78075" y="365037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The UNIX file system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C7C0D42C-605D-406A-8900-4171772FC039}"/>
              </a:ext>
            </a:extLst>
          </p:cNvPr>
          <p:cNvSpPr/>
          <p:nvPr/>
        </p:nvSpPr>
        <p:spPr>
          <a:xfrm>
            <a:off x="7040880" y="4078800"/>
            <a:ext cx="731520" cy="18288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0D7AFB18-8C68-443F-B837-4D7088DA03E8}"/>
              </a:ext>
            </a:extLst>
          </p:cNvPr>
          <p:cNvSpPr/>
          <p:nvPr/>
        </p:nvSpPr>
        <p:spPr>
          <a:xfrm>
            <a:off x="8686800" y="1917359"/>
            <a:ext cx="174238" cy="18288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B971B60E-3F56-4696-B6A4-81E0635F797F}"/>
              </a:ext>
            </a:extLst>
          </p:cNvPr>
          <p:cNvSpPr/>
          <p:nvPr/>
        </p:nvSpPr>
        <p:spPr>
          <a:xfrm flipH="1">
            <a:off x="8961120" y="1554480"/>
            <a:ext cx="640080" cy="33228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19050" cap="flat">
            <a:solidFill>
              <a:srgbClr val="FF00CC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2" name="Straight Connector 11">
            <a:extLst>
              <a:ext uri="{FF2B5EF4-FFF2-40B4-BE49-F238E27FC236}">
                <a16:creationId xmlns:a16="http://schemas.microsoft.com/office/drawing/2014/main" id="{444999A1-79A7-4679-BAC0-E5D76D37BB44}"/>
              </a:ext>
            </a:extLst>
          </p:cNvPr>
          <p:cNvSpPr/>
          <p:nvPr/>
        </p:nvSpPr>
        <p:spPr>
          <a:xfrm flipH="1" flipV="1">
            <a:off x="7863840" y="4297680"/>
            <a:ext cx="1085758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19050" cap="flat">
            <a:solidFill>
              <a:srgbClr val="FF00CC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66BD2E-9D6F-E983-D5AD-43B3F66D5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700" y="3706503"/>
            <a:ext cx="3188619" cy="4975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615107-C1B4-EEED-637A-509D1BFB3E4A}"/>
              </a:ext>
            </a:extLst>
          </p:cNvPr>
          <p:cNvSpPr txBox="1"/>
          <p:nvPr/>
        </p:nvSpPr>
        <p:spPr>
          <a:xfrm>
            <a:off x="2183639" y="2284172"/>
            <a:ext cx="726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0E7A9D-83A2-5610-1F94-428FF0F14217}"/>
              </a:ext>
            </a:extLst>
          </p:cNvPr>
          <p:cNvSpPr txBox="1"/>
          <p:nvPr/>
        </p:nvSpPr>
        <p:spPr>
          <a:xfrm>
            <a:off x="3259845" y="2284171"/>
            <a:ext cx="143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computer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AB818E-13EF-0EE4-C1D8-D32976A1E1A9}"/>
              </a:ext>
            </a:extLst>
          </p:cNvPr>
          <p:cNvSpPr txBox="1"/>
          <p:nvPr/>
        </p:nvSpPr>
        <p:spPr>
          <a:xfrm>
            <a:off x="4914525" y="2266690"/>
            <a:ext cx="1200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20B4F8-5FD4-5582-3501-5E772B150A2C}"/>
              </a:ext>
            </a:extLst>
          </p:cNvPr>
          <p:cNvSpPr txBox="1"/>
          <p:nvPr/>
        </p:nvSpPr>
        <p:spPr>
          <a:xfrm>
            <a:off x="6697656" y="2266689"/>
            <a:ext cx="17059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$ for user</a:t>
            </a:r>
          </a:p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# for admin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E942BD-3565-5014-E8E0-2DBD1D0D32FF}"/>
              </a:ext>
            </a:extLst>
          </p:cNvPr>
          <p:cNvSpPr txBox="1"/>
          <p:nvPr/>
        </p:nvSpPr>
        <p:spPr>
          <a:xfrm>
            <a:off x="9639920" y="2266688"/>
            <a:ext cx="21469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type your </a:t>
            </a:r>
          </a:p>
          <a:p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command here</a:t>
            </a:r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2C8E967B-A214-2E82-8BF2-1A3C8C648D67}"/>
              </a:ext>
            </a:extLst>
          </p:cNvPr>
          <p:cNvSpPr/>
          <p:nvPr/>
        </p:nvSpPr>
        <p:spPr>
          <a:xfrm>
            <a:off x="4062876" y="3706503"/>
            <a:ext cx="964089" cy="235247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006881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2B17C0FB-79C6-512E-41F5-78FF75C53EAB}"/>
              </a:ext>
            </a:extLst>
          </p:cNvPr>
          <p:cNvSpPr/>
          <p:nvPr/>
        </p:nvSpPr>
        <p:spPr>
          <a:xfrm>
            <a:off x="5199082" y="3706502"/>
            <a:ext cx="916413" cy="235248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4">
                <a:lumMod val="75000"/>
              </a:schemeClr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94FC18DB-29E3-44A7-4AC7-951C18DE0B67}"/>
              </a:ext>
            </a:extLst>
          </p:cNvPr>
          <p:cNvSpPr/>
          <p:nvPr/>
        </p:nvSpPr>
        <p:spPr>
          <a:xfrm>
            <a:off x="6142972" y="3706501"/>
            <a:ext cx="223838" cy="235247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6">
                <a:lumMod val="60000"/>
                <a:lumOff val="40000"/>
              </a:schemeClr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chemeClr val="accent6">
                  <a:lumMod val="60000"/>
                  <a:lumOff val="40000"/>
                </a:schemeClr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66685906-6BEF-B5F6-D850-EA43AA9402DC}"/>
              </a:ext>
            </a:extLst>
          </p:cNvPr>
          <p:cNvSpPr/>
          <p:nvPr/>
        </p:nvSpPr>
        <p:spPr>
          <a:xfrm>
            <a:off x="6423788" y="3706501"/>
            <a:ext cx="223838" cy="235246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2" name="Freeform 9">
            <a:extLst>
              <a:ext uri="{FF2B5EF4-FFF2-40B4-BE49-F238E27FC236}">
                <a16:creationId xmlns:a16="http://schemas.microsoft.com/office/drawing/2014/main" id="{CF7E0D9B-1437-2960-3AE8-16C0A86555F5}"/>
              </a:ext>
            </a:extLst>
          </p:cNvPr>
          <p:cNvSpPr/>
          <p:nvPr/>
        </p:nvSpPr>
        <p:spPr>
          <a:xfrm>
            <a:off x="6723409" y="3706503"/>
            <a:ext cx="223838" cy="235247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chemeClr val="accent6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F42BEC-F0ED-8722-1CD0-763459AC2BE8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>
            <a:off x="2546880" y="2745837"/>
            <a:ext cx="1998041" cy="960666"/>
          </a:xfrm>
          <a:prstGeom prst="straightConnector1">
            <a:avLst/>
          </a:prstGeom>
          <a:ln w="19050">
            <a:solidFill>
              <a:srgbClr val="0068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7D980A0-B8EF-A371-D924-4F0046939461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>
            <a:off x="3976548" y="2745836"/>
            <a:ext cx="1680741" cy="960666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7A8AD2-23AC-CC7A-3EA5-AD8D4F2B509D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>
            <a:off x="5515010" y="2728355"/>
            <a:ext cx="739881" cy="978146"/>
          </a:xfrm>
          <a:prstGeom prst="straightConnector1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CA2BB5-D0F0-C8B6-6CAF-D38B1AC2C5CE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 flipH="1">
            <a:off x="6535707" y="3097686"/>
            <a:ext cx="1014907" cy="608815"/>
          </a:xfrm>
          <a:prstGeom prst="straightConnector1">
            <a:avLst/>
          </a:prstGeom>
          <a:ln w="19050">
            <a:solidFill>
              <a:srgbClr val="FF2F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D2A4EDB-3F03-2D54-4FD2-1C3261009D6C}"/>
              </a:ext>
            </a:extLst>
          </p:cNvPr>
          <p:cNvCxnSpPr>
            <a:cxnSpLocks/>
            <a:stCxn id="7" idx="2"/>
            <a:endCxn id="12" idx="1"/>
          </p:cNvCxnSpPr>
          <p:nvPr/>
        </p:nvCxnSpPr>
        <p:spPr>
          <a:xfrm flipH="1">
            <a:off x="6947247" y="3097685"/>
            <a:ext cx="3766172" cy="726442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498BA3-4E86-0FEE-8BC2-D5D8B05205A1}"/>
              </a:ext>
            </a:extLst>
          </p:cNvPr>
          <p:cNvSpPr txBox="1"/>
          <p:nvPr/>
        </p:nvSpPr>
        <p:spPr>
          <a:xfrm>
            <a:off x="311477" y="3565451"/>
            <a:ext cx="2893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cluster’s terminal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F2E7CE6-FB84-A76C-8310-0B9BB81CB8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700" y="4827423"/>
            <a:ext cx="3188619" cy="267576"/>
          </a:xfrm>
          <a:prstGeom prst="rect">
            <a:avLst/>
          </a:prstGeom>
        </p:spPr>
      </p:pic>
      <p:sp>
        <p:nvSpPr>
          <p:cNvPr id="21" name="Title 1_7">
            <a:extLst>
              <a:ext uri="{FF2B5EF4-FFF2-40B4-BE49-F238E27FC236}">
                <a16:creationId xmlns:a16="http://schemas.microsoft.com/office/drawing/2014/main" id="{F1F24D13-2822-4D04-3822-BED89E020FE8}"/>
              </a:ext>
            </a:extLst>
          </p:cNvPr>
          <p:cNvSpPr txBox="1">
            <a:spLocks/>
          </p:cNvSpPr>
          <p:nvPr/>
        </p:nvSpPr>
        <p:spPr>
          <a:xfrm>
            <a:off x="517450" y="295886"/>
            <a:ext cx="10515600" cy="13255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uFillTx/>
                <a:latin typeface="Calibri Light" pitchFamily="18"/>
                <a:ea typeface="Arial" pitchFamily="2"/>
                <a:cs typeface="Arial" pitchFamily="2"/>
              </a:defRPr>
            </a:lvl1pPr>
          </a:lstStyle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What is the difference ? </a:t>
            </a:r>
            <a:endParaRPr lang="en-GB" b="1" dirty="0">
              <a:latin typeface="Exo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263471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7C62CD22-D2F0-43B8-BC80-97D3260324C5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E0FCB83-130D-491E-8B4C-C9D086C44D1A}" type="slidenum">
              <a:rPr/>
              <a:t>2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sp>
        <p:nvSpPr>
          <p:cNvPr id="3" name="Title 1_0">
            <a:extLst>
              <a:ext uri="{FF2B5EF4-FFF2-40B4-BE49-F238E27FC236}">
                <a16:creationId xmlns:a16="http://schemas.microsoft.com/office/drawing/2014/main" id="{A54C2A72-3FA5-4C53-A898-BA17A4EB909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50075" y="41038"/>
            <a:ext cx="10515600" cy="1325523"/>
          </a:xfrm>
        </p:spPr>
        <p:txBody>
          <a:bodyPr anchor="ctr"/>
          <a:lstStyle/>
          <a:p>
            <a:pPr lvl="0"/>
            <a:r>
              <a:rPr lang="en-US" sz="4400" b="1" dirty="0">
                <a:latin typeface="Exo" pitchFamily="18"/>
              </a:rPr>
              <a:t>Learning 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BCDD66-16AA-4B5C-8489-72E25D925849}"/>
              </a:ext>
            </a:extLst>
          </p:cNvPr>
          <p:cNvSpPr txBox="1"/>
          <p:nvPr/>
        </p:nvSpPr>
        <p:spPr>
          <a:xfrm>
            <a:off x="182880" y="1285920"/>
            <a:ext cx="11521440" cy="57088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By the end of this lecture…</a:t>
            </a: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1. </a:t>
            </a:r>
            <a:r>
              <a:rPr lang="en-US" sz="2800" dirty="0">
                <a:solidFill>
                  <a:srgbClr val="000000"/>
                </a:solidFill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… y</a:t>
            </a: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ou should </a:t>
            </a:r>
            <a:r>
              <a:rPr lang="en-US" sz="2800" b="1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understand</a:t>
            </a: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...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… the advantages of using a Linux-based system on a computing cluster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… the file structure of a UNIX system</a:t>
            </a: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3827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2. … you should be able to...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… </a:t>
            </a:r>
            <a:r>
              <a:rPr lang="en-US" sz="2400" b="1" i="0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connect</a:t>
            </a:r>
            <a:r>
              <a:rPr lang="en-US" sz="2400" b="1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from your computer to the cluster,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… </a:t>
            </a:r>
            <a:r>
              <a:rPr lang="en-US" sz="2400" b="1" i="0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manipulate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files inside and into the file system,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… perform </a:t>
            </a:r>
            <a:r>
              <a:rPr lang="en-US" sz="2400" b="1" i="0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basic operations</a:t>
            </a:r>
            <a:r>
              <a:rPr lang="en-US" sz="2400" b="1" i="0" u="none" strike="noStrike" kern="1200" cap="none" spc="0" baseline="0" dirty="0">
                <a:solidFill>
                  <a:schemeClr val="accent5">
                    <a:lumMod val="75000"/>
                  </a:schemeClr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on sequence files,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… write and </a:t>
            </a:r>
            <a:r>
              <a:rPr lang="en-US" sz="2400" b="1" dirty="0">
                <a:solidFill>
                  <a:srgbClr val="006881"/>
                </a:solidFill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run </a:t>
            </a:r>
            <a:r>
              <a:rPr lang="en-US" sz="2400" b="1" i="0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scripts</a:t>
            </a:r>
            <a:r>
              <a:rPr lang="en-US" sz="2400" b="0" i="0" u="none" strike="noStrike" kern="1200" cap="none" spc="0" baseline="0" dirty="0">
                <a:solidFill>
                  <a:srgbClr val="00688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from bash.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800" b="0" i="0" u="none" strike="noStrike" kern="1200" cap="none" spc="0" baseline="0" dirty="0">
              <a:solidFill>
                <a:srgbClr val="000000"/>
              </a:solidFill>
              <a:uFillTx/>
              <a:latin typeface="Hattori Hanzo" pitchFamily="18"/>
              <a:ea typeface="Helvetica Neue" pitchFamily="2"/>
              <a:cs typeface="Helvetica Neue" pitchFamily="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289CC-BE02-4490-896D-207EF2CC4B8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4076" y="5038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Unix file system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70FE6612-0C25-4ECC-AAFE-41D55F0C4458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BA4B271-77BC-4D0D-8F8B-EACFEDF71C26}" type="slidenum">
              <a:rPr/>
              <a:t>20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99762B-849F-4F28-B4D4-F68D8D2FEE0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51561" y="1218959"/>
            <a:ext cx="12192838" cy="490752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EF3298F4-AA93-4DD2-86AE-8873A1667464}"/>
              </a:ext>
            </a:extLst>
          </p:cNvPr>
          <p:cNvSpPr/>
          <p:nvPr/>
        </p:nvSpPr>
        <p:spPr>
          <a:xfrm>
            <a:off x="3530160" y="1809359"/>
            <a:ext cx="1988637" cy="199439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6" name="Straight Connector 5">
            <a:extLst>
              <a:ext uri="{FF2B5EF4-FFF2-40B4-BE49-F238E27FC236}">
                <a16:creationId xmlns:a16="http://schemas.microsoft.com/office/drawing/2014/main" id="{EB5892FB-40BC-480C-A522-1F1436AD48D5}"/>
              </a:ext>
            </a:extLst>
          </p:cNvPr>
          <p:cNvSpPr/>
          <p:nvPr/>
        </p:nvSpPr>
        <p:spPr>
          <a:xfrm flipV="1">
            <a:off x="4023360" y="2008799"/>
            <a:ext cx="548640" cy="2288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FF00CC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AE10C1D-976A-4FB5-863A-41A5AC8D7078}"/>
              </a:ext>
            </a:extLst>
          </p:cNvPr>
          <p:cNvSpPr/>
          <p:nvPr/>
        </p:nvSpPr>
        <p:spPr>
          <a:xfrm>
            <a:off x="7886882" y="4297680"/>
            <a:ext cx="2080077" cy="36576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Straight Connector 7">
            <a:extLst>
              <a:ext uri="{FF2B5EF4-FFF2-40B4-BE49-F238E27FC236}">
                <a16:creationId xmlns:a16="http://schemas.microsoft.com/office/drawing/2014/main" id="{EC422820-7416-4CE8-8313-C26512703FAA}"/>
              </a:ext>
            </a:extLst>
          </p:cNvPr>
          <p:cNvSpPr/>
          <p:nvPr/>
        </p:nvSpPr>
        <p:spPr>
          <a:xfrm>
            <a:off x="4026962" y="4298036"/>
            <a:ext cx="3745437" cy="1825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FF00CC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3DCE44-0462-456A-91FD-30C356CFD9DC}"/>
              </a:ext>
            </a:extLst>
          </p:cNvPr>
          <p:cNvSpPr txBox="1"/>
          <p:nvPr/>
        </p:nvSpPr>
        <p:spPr>
          <a:xfrm>
            <a:off x="2569683" y="4190036"/>
            <a:ext cx="2177277" cy="497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1" i="0" u="none" strike="noStrike" kern="1200" cap="none" spc="0" baseline="0">
                <a:solidFill>
                  <a:srgbClr val="FF2F92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same file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FC523-D820-4946-8C8F-8C304375FBF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b="1" dirty="0">
                <a:latin typeface="Helvetica Neue" pitchFamily="18"/>
              </a:rPr>
              <a:t>Paths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3595AD68-960B-4680-9240-7605EFF7A9D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6238" y="2377979"/>
            <a:ext cx="5158797" cy="824038"/>
          </a:xfrm>
        </p:spPr>
        <p:txBody>
          <a:bodyPr anchorCtr="1"/>
          <a:lstStyle/>
          <a:p>
            <a:pPr marL="0" lvl="0" indent="0" algn="ctr">
              <a:buNone/>
            </a:pPr>
            <a:r>
              <a:rPr lang="en-US" sz="3200" b="1" i="1" dirty="0">
                <a:solidFill>
                  <a:schemeClr val="accent6"/>
                </a:solidFill>
                <a:latin typeface="Hattori Hanzo" pitchFamily="18"/>
              </a:rPr>
              <a:t>Absolute path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3BA1B60-65A1-4666-B62C-297144B9A91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9363" y="3381478"/>
            <a:ext cx="5829637" cy="3385081"/>
          </a:xfrm>
        </p:spPr>
        <p:txBody>
          <a:bodyPr anchor="t">
            <a:normAutofit/>
          </a:bodyPr>
          <a:lstStyle/>
          <a:p>
            <a:pPr lvl="0"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location of a file or directory from the root directory( </a:t>
            </a:r>
            <a:r>
              <a:rPr lang="en-US" sz="2000" dirty="0">
                <a:solidFill>
                  <a:schemeClr val="accent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 </a:t>
            </a: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lvl="0"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Example: </a:t>
            </a:r>
            <a:r>
              <a:rPr lang="en-US" sz="2000" b="1" dirty="0">
                <a:solidFill>
                  <a:schemeClr val="accent6"/>
                </a:solidFill>
                <a:latin typeface="Courier" pitchFamily="2" charset="0"/>
                <a:cs typeface="Segoe UI Light" panose="020B0502040204020203" pitchFamily="34" charset="0"/>
              </a:rPr>
              <a:t>/home/gsartonl/Teaching/SAGE22-23/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799BBE8-A27F-4C91-9D76-BC41538977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74001" y="2324157"/>
            <a:ext cx="5183998" cy="824038"/>
          </a:xfrm>
        </p:spPr>
        <p:txBody>
          <a:bodyPr anchorCtr="1"/>
          <a:lstStyle/>
          <a:p>
            <a:pPr marL="0" lvl="0" indent="0" algn="ctr">
              <a:buNone/>
            </a:pPr>
            <a:r>
              <a:rPr lang="en-US" sz="3200" b="1" i="1" dirty="0">
                <a:solidFill>
                  <a:schemeClr val="accent6"/>
                </a:solidFill>
                <a:latin typeface="Hattori Hanzo" pitchFamily="18"/>
              </a:rPr>
              <a:t>Relative path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570B959E-D6CD-4314-A9C4-4B9E8CA2B67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79240" y="3202017"/>
            <a:ext cx="6699598" cy="3686394"/>
          </a:xfrm>
        </p:spPr>
        <p:txBody>
          <a:bodyPr anchor="t">
            <a:normAutofit/>
          </a:bodyPr>
          <a:lstStyle/>
          <a:p>
            <a:pPr marL="800100" lvl="2" indent="-342900">
              <a:spcBef>
                <a:spcPts val="1415"/>
              </a:spcBef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path related to the present working directory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pwd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marL="800100" lvl="2" indent="-342900">
              <a:spcBef>
                <a:spcPts val="1415"/>
              </a:spcBef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It starts at your current directory and uses one of these symbols:</a:t>
            </a:r>
          </a:p>
          <a:p>
            <a:pPr marL="914400" lvl="0" indent="0">
              <a:spcBef>
                <a:spcPts val="1415"/>
              </a:spcBef>
              <a:buSzPct val="60000"/>
              <a:buNone/>
            </a:pPr>
            <a:r>
              <a:rPr lang="en-US" sz="3200" b="1" dirty="0">
                <a:solidFill>
                  <a:schemeClr val="accent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r>
              <a:rPr lang="en-US" sz="20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→ </a:t>
            </a: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represents the current directory</a:t>
            </a:r>
          </a:p>
          <a:p>
            <a:pPr marL="914400" lvl="0" indent="0">
              <a:spcBef>
                <a:spcPts val="1415"/>
              </a:spcBef>
              <a:buSzPct val="60000"/>
              <a:buNone/>
            </a:pPr>
            <a:r>
              <a:rPr lang="en-US" sz="3200" b="1" dirty="0">
                <a:solidFill>
                  <a:schemeClr val="accent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.. </a:t>
            </a:r>
            <a:r>
              <a:rPr lang="en-US" sz="20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→</a:t>
            </a: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 represents the parent directory</a:t>
            </a:r>
          </a:p>
          <a:p>
            <a:pPr marL="800100" lvl="2" indent="-342900">
              <a:spcBef>
                <a:spcPts val="1415"/>
              </a:spcBef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Example: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  <a:cs typeface="Segoe UI Light" panose="020B0502040204020203" pitchFamily="34" charset="0"/>
              </a:rPr>
              <a:t>../Desktop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D443E3B-0512-4815-A9A9-3BB8C8548561}"/>
              </a:ext>
            </a:extLst>
          </p:cNvPr>
          <p:cNvSpPr txBox="1"/>
          <p:nvPr/>
        </p:nvSpPr>
        <p:spPr>
          <a:xfrm>
            <a:off x="8611197" y="6530397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3E78FBE-3E50-4666-A31E-E3B6D265A10E}" type="slidenum">
              <a:rPr/>
              <a:t>21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196032-6D41-4F7D-8474-DD4AC6632CFB}"/>
              </a:ext>
            </a:extLst>
          </p:cNvPr>
          <p:cNvSpPr txBox="1"/>
          <p:nvPr/>
        </p:nvSpPr>
        <p:spPr>
          <a:xfrm>
            <a:off x="839876" y="1464475"/>
            <a:ext cx="10515600" cy="90968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285841" marR="0" lvl="0" indent="-285841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A </a:t>
            </a:r>
            <a:r>
              <a:rPr lang="en-US" sz="2400" b="1" i="0" u="none" strike="noStrike" kern="1200" cap="none" spc="0" baseline="0" dirty="0">
                <a:solidFill>
                  <a:schemeClr val="accent6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path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is a unique location to a file or a folder in a file system</a:t>
            </a:r>
          </a:p>
          <a:p>
            <a:pPr marL="285841" marR="0" lvl="0" indent="-285841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The path to a file is a combination of </a:t>
            </a:r>
            <a:r>
              <a:rPr lang="en-US" sz="2400" b="1" i="0" u="none" strike="noStrike" kern="1200" cap="none" spc="0" baseline="0" dirty="0">
                <a:solidFill>
                  <a:schemeClr val="accent6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/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and alpha-numeric characters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F1178-747D-40C7-ACDA-71118116DD9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b="1" dirty="0">
                <a:latin typeface="Exo" pitchFamily="18"/>
              </a:rPr>
              <a:t>Path Wildcards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2C759-B957-4632-9369-BE78E4E0158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026081" y="2257918"/>
            <a:ext cx="10515600" cy="4352397"/>
          </a:xfrm>
        </p:spPr>
        <p:txBody>
          <a:bodyPr/>
          <a:lstStyle/>
          <a:p>
            <a:pPr lvl="0">
              <a:buNone/>
            </a:pPr>
            <a:r>
              <a:rPr lang="en-US" sz="4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40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is a reference to the current directory</a:t>
            </a:r>
          </a:p>
          <a:p>
            <a:pPr lvl="0">
              <a:buNone/>
            </a:pPr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4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40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is a reference to the parent directory</a:t>
            </a:r>
          </a:p>
          <a:p>
            <a:pPr lvl="0">
              <a:buNone/>
            </a:pPr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4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</a:t>
            </a:r>
            <a:r>
              <a:rPr lang="en-US" sz="40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is a reference to your home directory</a:t>
            </a:r>
          </a:p>
          <a:p>
            <a:pPr lvl="0">
              <a:buNone/>
            </a:pPr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EAB993-E548-4087-B350-0B03DE5438C9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A180EA9-98FF-4EAB-8727-FF22BCDBC577}" type="slidenum">
              <a:rPr/>
              <a:t>22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24">
            <a:extLst>
              <a:ext uri="{FF2B5EF4-FFF2-40B4-BE49-F238E27FC236}">
                <a16:creationId xmlns:a16="http://schemas.microsoft.com/office/drawing/2014/main" id="{F9509EF0-DC46-45AA-B655-071535C786A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91440" y="-45363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SYNTAX to invoke commands</a:t>
            </a:r>
          </a:p>
        </p:txBody>
      </p:sp>
      <p:sp>
        <p:nvSpPr>
          <p:cNvPr id="3" name="Content Placeholder 2_13">
            <a:extLst>
              <a:ext uri="{FF2B5EF4-FFF2-40B4-BE49-F238E27FC236}">
                <a16:creationId xmlns:a16="http://schemas.microsoft.com/office/drawing/2014/main" id="{3C32CB07-324E-4A01-8845-2010E0718B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2880" y="1466642"/>
            <a:ext cx="11818620" cy="4568397"/>
          </a:xfrm>
        </p:spPr>
        <p:txBody>
          <a:bodyPr>
            <a:normAutofit fontScale="70000" lnSpcReduction="20000"/>
          </a:bodyPr>
          <a:lstStyle/>
          <a:p>
            <a:pPr marL="0" lvl="0" indent="0">
              <a:lnSpc>
                <a:spcPct val="80000"/>
              </a:lnSpc>
              <a:spcAft>
                <a:spcPts val="1200"/>
              </a:spcAft>
              <a:buClr>
                <a:srgbClr val="000000"/>
              </a:buClr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Most commands have the same basic syntax, </a:t>
            </a:r>
            <a:r>
              <a:rPr lang="en-US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separated by spaces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:</a:t>
            </a:r>
          </a:p>
          <a:p>
            <a:pPr lvl="0">
              <a:lnSpc>
                <a:spcPct val="80000"/>
              </a:lnSpc>
              <a:spcAft>
                <a:spcPts val="120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→ first you </a:t>
            </a:r>
            <a:r>
              <a:rPr lang="en-US" b="1" dirty="0">
                <a:solidFill>
                  <a:srgbClr val="00B0F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invoke</a:t>
            </a:r>
            <a:r>
              <a:rPr lang="en-US" b="1" dirty="0">
                <a:solidFill>
                  <a:srgbClr val="FF2F9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command by calling it by name (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lvl="0">
              <a:lnSpc>
                <a:spcPct val="80000"/>
              </a:lnSpc>
              <a:spcAft>
                <a:spcPts val="120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→ then you add options with a dash </a:t>
            </a:r>
            <a:r>
              <a:rPr lang="en-US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-l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>
              <a:lnSpc>
                <a:spcPct val="80000"/>
              </a:lnSpc>
              <a:spcAft>
                <a:spcPts val="1200"/>
              </a:spcAft>
              <a:buSzPct val="60000"/>
              <a:buFont typeface="Arial" panose="020B0604020202020204" pitchFamily="34" charset="0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→ and finally, you add the filename or directory on which the command will act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/users/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&lt;username&gt;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80000"/>
              </a:lnSpc>
              <a:spcAft>
                <a:spcPts val="1200"/>
              </a:spcAft>
              <a:buSzPct val="60000"/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lnSpc>
                <a:spcPct val="80000"/>
              </a:lnSpc>
              <a:spcAft>
                <a:spcPts val="1200"/>
              </a:spcAft>
              <a:buNone/>
            </a:pP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lnSpc>
                <a:spcPct val="80000"/>
              </a:lnSpc>
              <a:spcAft>
                <a:spcPts val="1200"/>
              </a:spcAft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lnSpc>
                <a:spcPct val="80000"/>
              </a:lnSpc>
              <a:spcAft>
                <a:spcPts val="1200"/>
              </a:spcAft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	invoke command </a:t>
            </a:r>
            <a:r>
              <a:rPr lang="en-US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list:	</a:t>
            </a:r>
            <a:r>
              <a:rPr lang="en-US" dirty="0">
                <a:solidFill>
                  <a:srgbClr val="00B0F0"/>
                </a:solidFill>
                <a:latin typeface="Courier" pitchFamily="2" charset="0"/>
                <a:cs typeface="Courier New" panose="02070309020205020404" pitchFamily="49" charset="0"/>
              </a:rPr>
              <a:t>ls</a:t>
            </a:r>
          </a:p>
          <a:p>
            <a:pPr lvl="0">
              <a:lnSpc>
                <a:spcPct val="80000"/>
              </a:lnSpc>
              <a:spcAft>
                <a:spcPts val="1200"/>
              </a:spcAft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	with option long:  	        </a:t>
            </a:r>
            <a:r>
              <a:rPr lang="en-US" dirty="0">
                <a:solidFill>
                  <a:srgbClr val="00B0F0"/>
                </a:solidFill>
                <a:latin typeface="Courier" pitchFamily="2" charset="0"/>
                <a:cs typeface="Courier New" panose="02070309020205020404" pitchFamily="49" charset="0"/>
              </a:rPr>
              <a:t>-l</a:t>
            </a:r>
          </a:p>
          <a:p>
            <a:pPr lvl="0">
              <a:lnSpc>
                <a:spcPct val="80000"/>
              </a:lnSpc>
              <a:spcBef>
                <a:spcPts val="1415"/>
              </a:spcBef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	on this directory:  		</a:t>
            </a:r>
            <a:r>
              <a:rPr lang="en-US" dirty="0">
                <a:solidFill>
                  <a:srgbClr val="00B0F0"/>
                </a:solidFill>
                <a:latin typeface="Courier" pitchFamily="2" charset="0"/>
                <a:cs typeface="Courier New" panose="02070309020205020404" pitchFamily="49" charset="0"/>
              </a:rPr>
              <a:t>/users/gsartonl/</a:t>
            </a:r>
          </a:p>
        </p:txBody>
      </p:sp>
      <p:sp>
        <p:nvSpPr>
          <p:cNvPr id="4" name="Slide Number Placeholder 4_2">
            <a:extLst>
              <a:ext uri="{FF2B5EF4-FFF2-40B4-BE49-F238E27FC236}">
                <a16:creationId xmlns:a16="http://schemas.microsoft.com/office/drawing/2014/main" id="{E89CB2FF-1765-43FC-95F2-FF54E893A50F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D0FCAF0-845A-4617-BF94-C1AD4F6F60C7}" type="slidenum">
              <a:rPr/>
              <a:t>23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903094-D018-1F6E-4FB6-DD429F4D7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125" y="3750840"/>
            <a:ext cx="7598019" cy="38735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2022-09-21 at 15.21.08.mov" descr="Screen Recording 2022-09-21 at 15.21.08.mov">
            <a:hlinkClick r:id="" action="ppaction://media"/>
            <a:extLst>
              <a:ext uri="{FF2B5EF4-FFF2-40B4-BE49-F238E27FC236}">
                <a16:creationId xmlns:a16="http://schemas.microsoft.com/office/drawing/2014/main" id="{4384EED6-E787-4E11-943A-D8B53CD8CA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41363"/>
            <a:ext cx="12193588" cy="537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829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ED8E1-3672-42EF-8990-41FD75DDB2A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b="1">
                <a:latin typeface="Exo" pitchFamily="18"/>
              </a:rPr>
              <a:t>Navigating directories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47CA7-4EEA-4B03-A866-5054333E664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8084" y="2149918"/>
            <a:ext cx="10515600" cy="4352397"/>
          </a:xfrm>
        </p:spPr>
        <p:txBody>
          <a:bodyPr/>
          <a:lstStyle/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pwd</a:t>
            </a:r>
            <a:r>
              <a:rPr lang="en-US" sz="32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- print working directory</a:t>
            </a:r>
          </a:p>
          <a:p>
            <a:pPr marL="457200" lvl="1" indent="0">
              <a:buClr>
                <a:srgbClr val="000000"/>
              </a:buClr>
              <a:buSzPct val="45000"/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know where you are in the file system</a:t>
            </a:r>
          </a:p>
          <a:p>
            <a:pPr marL="685800" lvl="0">
              <a:spcBef>
                <a:spcPts val="500"/>
              </a:spcBef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</a:t>
            </a:r>
            <a:r>
              <a:rPr lang="en-US" sz="32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- 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list</a:t>
            </a:r>
          </a:p>
          <a:p>
            <a:pPr marL="457200" lvl="1" indent="0">
              <a:buClr>
                <a:srgbClr val="000000"/>
              </a:buClr>
              <a:buSzPct val="45000"/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see what the files are in the directory</a:t>
            </a:r>
          </a:p>
          <a:p>
            <a:pPr marL="685800" lvl="0">
              <a:spcBef>
                <a:spcPts val="500"/>
              </a:spcBef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</a:t>
            </a:r>
            <a:r>
              <a:rPr lang="en-US" sz="32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- change directory</a:t>
            </a:r>
          </a:p>
          <a:p>
            <a:pPr marL="457200" lvl="1" indent="0">
              <a:buClr>
                <a:srgbClr val="000000"/>
              </a:buClr>
              <a:buSzPct val="45000"/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move from one directory to another</a:t>
            </a:r>
          </a:p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0A0C40-7E23-4E26-9949-0BC5EC3B3D3B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05C5D1C-AADE-4EE3-BFC1-670F33B00EF8}" type="slidenum">
              <a:rPr/>
              <a:t>25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57FEB-9F7B-4522-AA6A-6D20C187A20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6075" y="5038"/>
            <a:ext cx="11049115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Moving and copying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5CD46-D770-43F7-A968-E2EAB131CF6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7199" y="1316882"/>
            <a:ext cx="11067120" cy="5358237"/>
          </a:xfrm>
        </p:spPr>
        <p:txBody>
          <a:bodyPr>
            <a:normAutofit lnSpcReduction="10000"/>
          </a:bodyPr>
          <a:lstStyle/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26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sz="2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6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path_to_new_dir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457200" lvl="1" indent="0">
              <a:buClr>
                <a:srgbClr val="000000"/>
              </a:buClr>
              <a:buSzPct val="45000"/>
              <a:buNone/>
            </a:pPr>
            <a:r>
              <a:rPr lang="en-US" sz="2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Create a new directory</a:t>
            </a:r>
          </a:p>
          <a:p>
            <a:pPr lvl="1">
              <a:buClr>
                <a:srgbClr val="000000"/>
              </a:buClr>
              <a:buSzPct val="45000"/>
              <a:buFont typeface="Arial"/>
              <a:buChar char="•"/>
            </a:pPr>
            <a:endParaRPr lang="en-US" sz="2600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2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rm 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6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path_to_filename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457200" lvl="1" indent="0">
              <a:buClr>
                <a:srgbClr val="000000"/>
              </a:buClr>
              <a:buSzPct val="45000"/>
              <a:buNone/>
            </a:pPr>
            <a:r>
              <a:rPr lang="en-US" sz="2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Remove file (</a:t>
            </a:r>
            <a:r>
              <a:rPr lang="en-US" sz="2600" i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there is no undo!!!</a:t>
            </a:r>
            <a:r>
              <a:rPr lang="en-US" sz="2600" dirty="0">
                <a:latin typeface="Segoe UI Light" panose="020B0502040204020203" pitchFamily="34" charset="0"/>
                <a:cs typeface="Segoe UI Light" panose="020B0502040204020203" pitchFamily="34" charset="0"/>
              </a:rPr>
              <a:t>).</a:t>
            </a:r>
          </a:p>
          <a:p>
            <a:pPr marL="457200" lvl="1" indent="0">
              <a:buClr>
                <a:srgbClr val="000000"/>
              </a:buClr>
              <a:buSzPct val="45000"/>
              <a:buNone/>
            </a:pPr>
            <a:r>
              <a:rPr lang="en-US" sz="2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Can also be used for directories (with </a:t>
            </a:r>
            <a:r>
              <a:rPr lang="mr-IN" sz="2600" b="1" dirty="0">
                <a:solidFill>
                  <a:srgbClr val="00B0F0"/>
                </a:solidFill>
                <a:latin typeface="Courier New" panose="02070309020205020404" pitchFamily="49" charset="0"/>
              </a:rPr>
              <a:t>–</a:t>
            </a:r>
            <a:r>
              <a:rPr lang="en-US" sz="2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option)</a:t>
            </a:r>
          </a:p>
          <a:p>
            <a:pPr lvl="1">
              <a:buClr>
                <a:srgbClr val="000000"/>
              </a:buClr>
              <a:buSzPct val="45000"/>
              <a:buFont typeface="Arial"/>
              <a:buChar char="•"/>
            </a:pPr>
            <a:endParaRPr lang="en-US" sz="2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2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mv 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6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current_path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&lt;</a:t>
            </a:r>
            <a:r>
              <a:rPr lang="en-US" sz="26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new_path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 </a:t>
            </a:r>
          </a:p>
          <a:p>
            <a:pPr marL="457200" lvl="1" indent="0">
              <a:buClr>
                <a:srgbClr val="000000"/>
              </a:buClr>
              <a:buSzPct val="45000"/>
              <a:buNone/>
            </a:pPr>
            <a:r>
              <a:rPr lang="en-US" sz="2600" dirty="0">
                <a:latin typeface="Segoe UI Light" panose="020B0502040204020203" pitchFamily="34" charset="0"/>
                <a:cs typeface="Segoe UI Light" panose="020B0502040204020203" pitchFamily="34" charset="0"/>
              </a:rPr>
              <a:t>For moving files OR renaming files</a:t>
            </a:r>
          </a:p>
          <a:p>
            <a:pPr lvl="1">
              <a:buClr>
                <a:srgbClr val="000000"/>
              </a:buClr>
              <a:buSzPct val="45000"/>
              <a:buFont typeface="Arial"/>
              <a:buChar char="•"/>
            </a:pPr>
            <a:endParaRPr lang="en-US" sz="2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2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cp 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6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path_to_original_file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&lt;</a:t>
            </a:r>
            <a:r>
              <a:rPr lang="en-US" sz="26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path_to_copy</a:t>
            </a:r>
            <a:r>
              <a:rPr lang="en-US" sz="26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457200" lvl="1" indent="0">
              <a:spcBef>
                <a:spcPts val="1415"/>
              </a:spcBef>
              <a:buClr>
                <a:srgbClr val="000000"/>
              </a:buClr>
              <a:buSzPct val="45000"/>
              <a:buNone/>
            </a:pPr>
            <a:r>
              <a:rPr lang="en-US" sz="2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Copying files from one path to another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7108E0-27EE-4D9E-9F73-F001A00789E9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3D174BA-6159-4896-8C0D-2D9F82B02DC4}" type="slidenum">
              <a:rPr/>
              <a:t>26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12">
            <a:extLst>
              <a:ext uri="{FF2B5EF4-FFF2-40B4-BE49-F238E27FC236}">
                <a16:creationId xmlns:a16="http://schemas.microsoft.com/office/drawing/2014/main" id="{CF965040-F9D1-465D-829D-1530C014CBB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b="1">
                <a:latin typeface="Exo" pitchFamily="18"/>
              </a:rPr>
              <a:t>Wildcards and Metacharacters</a:t>
            </a:r>
          </a:p>
        </p:txBody>
      </p:sp>
      <p:sp>
        <p:nvSpPr>
          <p:cNvPr id="3" name="Content Placeholder 2_2">
            <a:extLst>
              <a:ext uri="{FF2B5EF4-FFF2-40B4-BE49-F238E27FC236}">
                <a16:creationId xmlns:a16="http://schemas.microsoft.com/office/drawing/2014/main" id="{4A425FF8-4637-4244-86A8-4DC008B3D0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6082" y="1321920"/>
            <a:ext cx="10515600" cy="5137199"/>
          </a:xfrm>
        </p:spPr>
        <p:txBody>
          <a:bodyPr>
            <a:normAutofit fontScale="77500" lnSpcReduction="20000"/>
          </a:bodyPr>
          <a:lstStyle/>
          <a:p>
            <a:pPr lvl="0">
              <a:buNone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en-US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means “any single character” (including spaces)</a:t>
            </a:r>
          </a:p>
          <a:p>
            <a:pPr lvl="0">
              <a:buNone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b="1" dirty="0">
                <a:solidFill>
                  <a:srgbClr val="FF2F9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means “any character sequence” (including spaces or absence of character)</a:t>
            </a:r>
          </a:p>
          <a:p>
            <a:pPr lvl="0">
              <a:buNone/>
            </a:pPr>
            <a:endParaRPr lang="en-US" dirty="0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^</a:t>
            </a:r>
            <a:r>
              <a:rPr lang="en-US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means “beginning of the line”</a:t>
            </a:r>
          </a:p>
          <a:p>
            <a:pPr lvl="0">
              <a:buNone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means “end of the line”</a:t>
            </a:r>
          </a:p>
          <a:p>
            <a:pPr lvl="0">
              <a:buNone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 ]</a:t>
            </a:r>
            <a:r>
              <a:rPr lang="en-US" b="1" dirty="0">
                <a:solidFill>
                  <a:srgbClr val="FF2F9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squared brackets denote a character that could be...</a:t>
            </a:r>
          </a:p>
          <a:p>
            <a:pPr marL="228600" lvl="2">
              <a:spcBef>
                <a:spcPts val="850"/>
              </a:spcBef>
              <a:buNone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… any range of letters	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[a-y]  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(all lowercase letter except 'z')</a:t>
            </a:r>
          </a:p>
          <a:p>
            <a:pPr marL="228600" lvl="2">
              <a:spcBef>
                <a:spcPts val="850"/>
              </a:spcBef>
              <a:buNone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… any a range of numbers 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[0-9] 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(any digit)</a:t>
            </a:r>
          </a:p>
          <a:p>
            <a:pPr marL="228600" lvl="2">
              <a:spcBef>
                <a:spcPts val="1415"/>
              </a:spcBef>
              <a:buNone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… any of a set of characters 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aAeEiIoOuU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(any vowel, capitalized or not)</a:t>
            </a:r>
          </a:p>
          <a:p>
            <a:pPr marL="228600" lvl="2">
              <a:spcBef>
                <a:spcPts val="850"/>
              </a:spcBef>
              <a:buNone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… any of a set of numbers 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[13579]	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	(any odd number)</a:t>
            </a:r>
          </a:p>
        </p:txBody>
      </p:sp>
      <p:sp>
        <p:nvSpPr>
          <p:cNvPr id="4" name="Slide Number Placeholder 3_10">
            <a:extLst>
              <a:ext uri="{FF2B5EF4-FFF2-40B4-BE49-F238E27FC236}">
                <a16:creationId xmlns:a16="http://schemas.microsoft.com/office/drawing/2014/main" id="{5E1A9CA4-107D-474B-85A4-44C66523999D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398FE5B-0055-4D1F-AA3B-DCB6E3437D4C}" type="slidenum">
              <a:rPr/>
              <a:t>27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51205-30B5-4668-AC72-4CFA539131D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b="1" dirty="0">
                <a:latin typeface="Exo" pitchFamily="18"/>
              </a:rPr>
              <a:t>Commands for reading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8258E-5D22-404F-A3EC-964B2914D0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 fontScale="92500" lnSpcReduction="10000"/>
          </a:bodyPr>
          <a:lstStyle/>
          <a:p>
            <a:pPr lvl="0">
              <a:lnSpc>
                <a:spcPct val="80000"/>
              </a:lnSpc>
              <a:buClr>
                <a:srgbClr val="000000"/>
              </a:buClr>
              <a:buFont typeface="Arial"/>
              <a:buChar char="•"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&lt;filename&gt;</a:t>
            </a:r>
          </a:p>
          <a:p>
            <a:pPr marL="457200" lvl="1" indent="0">
              <a:lnSpc>
                <a:spcPct val="80000"/>
              </a:lnSpc>
              <a:buClr>
                <a:srgbClr val="000000"/>
              </a:buClr>
              <a:buSzPct val="45000"/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Prints out as much of file that will fit in screen, then you have to scroll</a:t>
            </a:r>
          </a:p>
          <a:p>
            <a:pPr lvl="0">
              <a:lnSpc>
                <a:spcPct val="80000"/>
              </a:lnSpc>
              <a:buClr>
                <a:srgbClr val="000000"/>
              </a:buClr>
              <a:buFont typeface="Arial"/>
              <a:buChar char="•"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less 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&lt;filename&gt;</a:t>
            </a:r>
          </a:p>
          <a:p>
            <a:pPr marL="457200" lvl="1" indent="0">
              <a:lnSpc>
                <a:spcPct val="80000"/>
              </a:lnSpc>
              <a:buClr>
                <a:srgbClr val="000000"/>
              </a:buClr>
              <a:buSzPct val="45000"/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Same as more, but can page forwards and backwards through file</a:t>
            </a:r>
          </a:p>
          <a:p>
            <a:pPr marL="457200" lvl="1" indent="0">
              <a:lnSpc>
                <a:spcPct val="80000"/>
              </a:lnSpc>
              <a:buClr>
                <a:srgbClr val="000000"/>
              </a:buClr>
              <a:buSzPct val="45000"/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quit, type “q”</a:t>
            </a:r>
          </a:p>
          <a:p>
            <a:pPr lvl="0">
              <a:lnSpc>
                <a:spcPct val="80000"/>
              </a:lnSpc>
              <a:buClr>
                <a:srgbClr val="000000"/>
              </a:buClr>
              <a:buFont typeface="Arial"/>
              <a:buChar char="•"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 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&lt;filename&gt; 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- </a:t>
            </a:r>
            <a:r>
              <a:rPr lang="en-US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concatenate</a:t>
            </a:r>
          </a:p>
          <a:p>
            <a:pPr marL="457200" lvl="1" indent="0">
              <a:lnSpc>
                <a:spcPct val="80000"/>
              </a:lnSpc>
              <a:buClr>
                <a:srgbClr val="000000"/>
              </a:buClr>
              <a:buSzPct val="45000"/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Prints the whole content of specified files on screen</a:t>
            </a:r>
          </a:p>
          <a:p>
            <a:pPr lvl="0">
              <a:lnSpc>
                <a:spcPct val="80000"/>
              </a:lnSpc>
              <a:buClr>
                <a:srgbClr val="000000"/>
              </a:buClr>
              <a:buFont typeface="Arial"/>
              <a:buChar char="•"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 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&lt;filename&gt;</a:t>
            </a:r>
          </a:p>
          <a:p>
            <a:pPr marL="457200" lvl="1" indent="0">
              <a:lnSpc>
                <a:spcPct val="80000"/>
              </a:lnSpc>
              <a:buClr>
                <a:srgbClr val="000000"/>
              </a:buClr>
              <a:buSzPct val="45000"/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Prints the first 10 lines of a file</a:t>
            </a:r>
          </a:p>
          <a:p>
            <a:pPr lvl="0">
              <a:lnSpc>
                <a:spcPct val="80000"/>
              </a:lnSpc>
              <a:buClr>
                <a:srgbClr val="000000"/>
              </a:buClr>
              <a:buFont typeface="Arial"/>
              <a:buChar char="•"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tail 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&lt;filename&gt;</a:t>
            </a:r>
          </a:p>
          <a:p>
            <a:pPr marL="457200" lvl="1" indent="0">
              <a:lnSpc>
                <a:spcPct val="80000"/>
              </a:lnSpc>
              <a:buClr>
                <a:srgbClr val="000000"/>
              </a:buClr>
              <a:buSzPct val="45000"/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Prints the last 10 lines of a file</a:t>
            </a:r>
          </a:p>
          <a:p>
            <a:pPr lvl="0">
              <a:lnSpc>
                <a:spcPct val="80000"/>
              </a:lnSpc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7060D-EE03-4EAF-9C4F-7F75EF07DAFB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A262637-F88A-42E8-9574-90629987FC21}" type="slidenum">
              <a:rPr/>
              <a:t>28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61C5EB-4D1C-A774-3BE4-1745DEF362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197" y="3293640"/>
            <a:ext cx="34290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3DBB5-0C61-4680-AE2C-AB8375DE018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74320" y="182880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Reading and writing files with text editors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AA940-4738-41E0-B94F-5E76B28DB8A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8076" y="1825919"/>
            <a:ext cx="10515600" cy="4352397"/>
          </a:xfrm>
        </p:spPr>
        <p:txBody>
          <a:bodyPr/>
          <a:lstStyle/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2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nano </a:t>
            </a:r>
            <a:r>
              <a:rPr lang="en-US" sz="24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4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name_of_file</a:t>
            </a:r>
            <a:r>
              <a:rPr lang="en-US" sz="24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</a:p>
          <a:p>
            <a:pPr marL="0" lvl="0" indent="0">
              <a:buClr>
                <a:srgbClr val="000000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(to open the file)</a:t>
            </a:r>
          </a:p>
          <a:p>
            <a:pPr marL="0" lvl="0" indent="0">
              <a:buClr>
                <a:srgbClr val="000000"/>
              </a:buClr>
              <a:buNone/>
            </a:pPr>
            <a:endParaRPr lang="en-US" sz="3200" dirty="0">
              <a:latin typeface="Hattori Hanzo" pitchFamily="18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2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4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ctrl+X</a:t>
            </a:r>
            <a:r>
              <a:rPr lang="en-US" sz="2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(to save and exit)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63F3D-436F-456B-AEDC-C1E83168DDD6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4B85EE2-E5FD-4353-AF5F-A7E8526A108F}" type="slidenum">
              <a:rPr/>
              <a:t>29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BDC436-21D6-4D71-A23B-C37D27BABF3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572000" y="1371600"/>
            <a:ext cx="8652601" cy="539496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0E150E32-CE27-4C92-9E17-297CAB88B156}"/>
              </a:ext>
            </a:extLst>
          </p:cNvPr>
          <p:cNvSpPr/>
          <p:nvPr/>
        </p:nvSpPr>
        <p:spPr>
          <a:xfrm>
            <a:off x="4572000" y="6567120"/>
            <a:ext cx="7589520" cy="199439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Straight Connector 6">
            <a:extLst>
              <a:ext uri="{FF2B5EF4-FFF2-40B4-BE49-F238E27FC236}">
                <a16:creationId xmlns:a16="http://schemas.microsoft.com/office/drawing/2014/main" id="{18F1C7DD-1B91-4E03-936A-900A15EE66C8}"/>
              </a:ext>
            </a:extLst>
          </p:cNvPr>
          <p:cNvSpPr/>
          <p:nvPr/>
        </p:nvSpPr>
        <p:spPr>
          <a:xfrm>
            <a:off x="2781300" y="6629401"/>
            <a:ext cx="1790700" cy="45719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19050" cap="flat">
            <a:solidFill>
              <a:srgbClr val="FF00CC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748EFF-5682-4D48-B649-EC711A8BEF4E}"/>
              </a:ext>
            </a:extLst>
          </p:cNvPr>
          <p:cNvSpPr txBox="1"/>
          <p:nvPr/>
        </p:nvSpPr>
        <p:spPr>
          <a:xfrm>
            <a:off x="103543" y="6341762"/>
            <a:ext cx="2651760" cy="45071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1200" cap="none" spc="0" baseline="0" dirty="0">
                <a:solidFill>
                  <a:srgbClr val="FF2F92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command menu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08B442BB-741F-4356-B057-AE7148C55CA4}"/>
              </a:ext>
            </a:extLst>
          </p:cNvPr>
          <p:cNvSpPr/>
          <p:nvPr/>
        </p:nvSpPr>
        <p:spPr>
          <a:xfrm>
            <a:off x="4572000" y="6436799"/>
            <a:ext cx="2743200" cy="14976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01A4E1-6C33-4772-9534-5F0862A18808}"/>
              </a:ext>
            </a:extLst>
          </p:cNvPr>
          <p:cNvSpPr txBox="1"/>
          <p:nvPr/>
        </p:nvSpPr>
        <p:spPr>
          <a:xfrm>
            <a:off x="154343" y="5472357"/>
            <a:ext cx="4056380" cy="10753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1" u="none" strike="noStrike" kern="1200" cap="none" spc="0" baseline="0" dirty="0">
                <a:solidFill>
                  <a:srgbClr val="FF2F92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nano </a:t>
            </a:r>
            <a:r>
              <a:rPr lang="en-US" sz="2800" b="1" i="0" u="none" strike="noStrike" kern="1200" cap="none" spc="0" baseline="0" dirty="0">
                <a:solidFill>
                  <a:srgbClr val="FF2F92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will communicate with you here!</a:t>
            </a:r>
          </a:p>
        </p:txBody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424C13D3-F846-410D-B5F3-9825DB44F3B0}"/>
              </a:ext>
            </a:extLst>
          </p:cNvPr>
          <p:cNvSpPr/>
          <p:nvPr/>
        </p:nvSpPr>
        <p:spPr>
          <a:xfrm>
            <a:off x="3136900" y="5691242"/>
            <a:ext cx="1435100" cy="8009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19050" cap="flat">
            <a:solidFill>
              <a:srgbClr val="FF00CC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86BC30-CC70-6917-1F98-06A68937BDD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038475" y="1920240"/>
            <a:ext cx="3185275" cy="3185275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788876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_0">
            <a:extLst>
              <a:ext uri="{FF2B5EF4-FFF2-40B4-BE49-F238E27FC236}">
                <a16:creationId xmlns:a16="http://schemas.microsoft.com/office/drawing/2014/main" id="{5DC7E3D4-8C34-40B7-88BC-2E11B13CF6D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10318" y="1418398"/>
            <a:ext cx="10058400" cy="5304242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In the cluster, you have two directories:</a:t>
            </a:r>
          </a:p>
          <a:p>
            <a:pPr lvl="0"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your Home Directory: 		</a:t>
            </a:r>
          </a:p>
          <a:p>
            <a:pPr marL="457200" lvl="1" indent="0">
              <a:buClr>
                <a:srgbClr val="000000"/>
              </a:buClr>
              <a:buNone/>
            </a:pPr>
            <a:r>
              <a:rPr lang="en-US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/users/&lt;username&gt;/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your Working Directory: 		</a:t>
            </a:r>
          </a:p>
          <a:p>
            <a:pPr marL="457200" lvl="1" indent="0">
              <a:buClr>
                <a:srgbClr val="000000"/>
              </a:buClr>
              <a:buNone/>
            </a:pPr>
            <a:r>
              <a:rPr lang="en-US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/scratch/</a:t>
            </a:r>
            <a:r>
              <a:rPr lang="en-US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jgianott</a:t>
            </a:r>
            <a:r>
              <a:rPr lang="en-US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/sage/SAGE2022_23/&lt;username&gt;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lvl="0" indent="0">
              <a:buClr>
                <a:srgbClr val="000000"/>
              </a:buClr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Let's make a shortcut to your working directory using the command “link”</a:t>
            </a:r>
          </a:p>
        </p:txBody>
      </p:sp>
      <p:sp>
        <p:nvSpPr>
          <p:cNvPr id="5" name="Slide Number Placeholder 3_13">
            <a:extLst>
              <a:ext uri="{FF2B5EF4-FFF2-40B4-BE49-F238E27FC236}">
                <a16:creationId xmlns:a16="http://schemas.microsoft.com/office/drawing/2014/main" id="{4A46937B-10C4-43E9-8154-388CB7664A08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B2DB656-C100-4304-8257-C69DBC2ABD1A}" type="slidenum">
              <a:rPr/>
              <a:t>30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" name="Title 1_10">
            <a:extLst>
              <a:ext uri="{FF2B5EF4-FFF2-40B4-BE49-F238E27FC236}">
                <a16:creationId xmlns:a16="http://schemas.microsoft.com/office/drawing/2014/main" id="{D2993704-D776-4B64-9A0F-E9A2C65E63D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98076" y="149038"/>
            <a:ext cx="10515600" cy="1325523"/>
          </a:xfrm>
        </p:spPr>
        <p:txBody>
          <a:bodyPr/>
          <a:lstStyle/>
          <a:p>
            <a:pPr lvl="0"/>
            <a:r>
              <a:rPr lang="en-US">
                <a:latin typeface="Exo" pitchFamily="18"/>
              </a:rPr>
              <a:t>BONUS command: “link”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A5BAB-BAD8-26F8-E51F-217BAF66BD25}"/>
              </a:ext>
            </a:extLst>
          </p:cNvPr>
          <p:cNvSpPr txBox="1">
            <a:spLocks/>
          </p:cNvSpPr>
          <p:nvPr/>
        </p:nvSpPr>
        <p:spPr>
          <a:xfrm>
            <a:off x="838084" y="365037"/>
            <a:ext cx="10515600" cy="13255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uFillTx/>
                <a:latin typeface="Calibri Light" pitchFamily="18"/>
                <a:ea typeface="Arial" pitchFamily="2"/>
                <a:cs typeface="Arial" pitchFamily="2"/>
              </a:defRPr>
            </a:lvl1pPr>
          </a:lstStyle>
          <a:p>
            <a:r>
              <a:rPr lang="en-GB" b="1" dirty="0">
                <a:latin typeface="Exo" pitchFamily="18"/>
              </a:rPr>
              <a:t>Beware !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7BE68-2C8E-782D-1AEA-9D3256C24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25" y="1475263"/>
            <a:ext cx="6956359" cy="44267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3E250D-9882-8AF8-8A58-1FCB7D409592}"/>
              </a:ext>
            </a:extLst>
          </p:cNvPr>
          <p:cNvSpPr txBox="1"/>
          <p:nvPr/>
        </p:nvSpPr>
        <p:spPr>
          <a:xfrm>
            <a:off x="8297465" y="3987129"/>
            <a:ext cx="1517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</a:t>
            </a:r>
            <a:r>
              <a:rPr lang="en-CH" b="1" dirty="0"/>
              <a:t>he computer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1FCA37-3F0F-816B-5798-87409A728B0A}"/>
              </a:ext>
            </a:extLst>
          </p:cNvPr>
          <p:cNvSpPr txBox="1"/>
          <p:nvPr/>
        </p:nvSpPr>
        <p:spPr>
          <a:xfrm>
            <a:off x="5519651" y="4289367"/>
            <a:ext cx="53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you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1870B1-EB81-266C-8C75-165F0324D5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226" y="2292134"/>
            <a:ext cx="9357253" cy="69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279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_3">
            <a:extLst>
              <a:ext uri="{FF2B5EF4-FFF2-40B4-BE49-F238E27FC236}">
                <a16:creationId xmlns:a16="http://schemas.microsoft.com/office/drawing/2014/main" id="{72A2B6F8-6B80-4422-8481-BCD81D25943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754880" y="5852160"/>
            <a:ext cx="5577840" cy="582481"/>
          </a:xfrm>
        </p:spPr>
        <p:txBody>
          <a:bodyPr>
            <a:normAutofit fontScale="92500" lnSpcReduction="20000"/>
          </a:bodyPr>
          <a:lstStyle/>
          <a:p>
            <a:pPr lvl="0">
              <a:buNone/>
            </a:pPr>
            <a:r>
              <a:rPr lang="en-US" sz="4800" dirty="0">
                <a:latin typeface="Hattori Hanzo" pitchFamily="18"/>
              </a:rPr>
              <a:t>PART 3-6</a:t>
            </a:r>
          </a:p>
          <a:p>
            <a:pPr lvl="0">
              <a:buNone/>
            </a:pPr>
            <a:endParaRPr lang="en-US" sz="4800" i="1" dirty="0">
              <a:solidFill>
                <a:srgbClr val="0070C0"/>
              </a:solidFill>
              <a:latin typeface="Hattori Hanzo" pitchFamily="18"/>
            </a:endParaRPr>
          </a:p>
        </p:txBody>
      </p:sp>
      <p:sp>
        <p:nvSpPr>
          <p:cNvPr id="3" name="Slide Number Placeholder 3_14">
            <a:extLst>
              <a:ext uri="{FF2B5EF4-FFF2-40B4-BE49-F238E27FC236}">
                <a16:creationId xmlns:a16="http://schemas.microsoft.com/office/drawing/2014/main" id="{8D01D720-8F56-43AB-AFE4-DA592858AE17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F1B1795-F2C0-4F67-9289-4343EFC88E57}" type="slidenum">
              <a:rPr/>
              <a:t>32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4" name="Title 1_11">
            <a:extLst>
              <a:ext uri="{FF2B5EF4-FFF2-40B4-BE49-F238E27FC236}">
                <a16:creationId xmlns:a16="http://schemas.microsoft.com/office/drawing/2014/main" id="{7E7456CE-D2D1-4D23-A184-0315E53F514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98076" y="-210961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Do it Yourself!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276952-3051-410A-8670-88A327B7C59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90450" y="1102093"/>
            <a:ext cx="4023360" cy="402336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62962E-7E29-9669-D1D3-C61DE298C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242" y="1473585"/>
            <a:ext cx="4685478" cy="3514109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14">
            <a:extLst>
              <a:ext uri="{FF2B5EF4-FFF2-40B4-BE49-F238E27FC236}">
                <a16:creationId xmlns:a16="http://schemas.microsoft.com/office/drawing/2014/main" id="{9EEFD528-1B5B-4DF0-B573-038C7161D7E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78075" y="5038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FASTA format</a:t>
            </a:r>
          </a:p>
        </p:txBody>
      </p:sp>
      <p:sp>
        <p:nvSpPr>
          <p:cNvPr id="3" name="Slide Number Placeholder 3_17">
            <a:extLst>
              <a:ext uri="{FF2B5EF4-FFF2-40B4-BE49-F238E27FC236}">
                <a16:creationId xmlns:a16="http://schemas.microsoft.com/office/drawing/2014/main" id="{7DCD035B-F3AB-45D0-9C01-1A8110EF0E0B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8681304-05FA-4458-9BC5-EA7FCFBA6FB5}" type="slidenum">
              <a:rPr/>
              <a:t>33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9C0DFE-56D8-4E85-9E34-1465D79A4D21}"/>
              </a:ext>
            </a:extLst>
          </p:cNvPr>
          <p:cNvSpPr txBox="1"/>
          <p:nvPr/>
        </p:nvSpPr>
        <p:spPr>
          <a:xfrm>
            <a:off x="459357" y="1175040"/>
            <a:ext cx="11153522" cy="237744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FastA</a:t>
            </a: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format is a simple raw-text format we use to represent sequences using one-letter codes for amino-acids or bases. It contains two elements: a line descriptor or “header” followed by the sequence.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D942DA-32C7-49FF-9B37-268C06E61D0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651760" y="2780271"/>
            <a:ext cx="7820297" cy="393265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3E73ECF5-31DC-46E4-BB6D-4FAF548B6C36}"/>
              </a:ext>
            </a:extLst>
          </p:cNvPr>
          <p:cNvSpPr/>
          <p:nvPr/>
        </p:nvSpPr>
        <p:spPr>
          <a:xfrm>
            <a:off x="2560320" y="2745766"/>
            <a:ext cx="7993380" cy="16918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E756F020-AB56-4CC1-BDE8-0DC98CCA9C26}"/>
              </a:ext>
            </a:extLst>
          </p:cNvPr>
          <p:cNvSpPr/>
          <p:nvPr/>
        </p:nvSpPr>
        <p:spPr>
          <a:xfrm flipV="1">
            <a:off x="2560320" y="2952750"/>
            <a:ext cx="7993380" cy="372237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00B0F0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34DA9A-1401-4211-A20A-2B3B226EC630}"/>
              </a:ext>
            </a:extLst>
          </p:cNvPr>
          <p:cNvSpPr txBox="1"/>
          <p:nvPr/>
        </p:nvSpPr>
        <p:spPr>
          <a:xfrm>
            <a:off x="1136160" y="2571904"/>
            <a:ext cx="3383280" cy="725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1200" cap="none" spc="0" baseline="0" dirty="0">
                <a:solidFill>
                  <a:srgbClr val="FF2F92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header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2F7933-10D4-4AEC-B5A0-1C0052E42CCD}"/>
              </a:ext>
            </a:extLst>
          </p:cNvPr>
          <p:cNvSpPr txBox="1"/>
          <p:nvPr/>
        </p:nvSpPr>
        <p:spPr>
          <a:xfrm>
            <a:off x="868680" y="3470802"/>
            <a:ext cx="3383280" cy="725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66FF"/>
                </a:solidFill>
                <a:uFillTx/>
              </a:defRPr>
            </a:pPr>
            <a:r>
              <a:rPr lang="en-US" sz="2800" b="1" i="0" u="none" strike="noStrike" kern="1200" cap="none" spc="0" baseline="0" dirty="0">
                <a:solidFill>
                  <a:srgbClr val="00B0F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sequence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01D6A3-0A56-43AD-9155-59A5EE1DCC3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923001" y="5038"/>
            <a:ext cx="11170438" cy="685296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1_15">
            <a:extLst>
              <a:ext uri="{FF2B5EF4-FFF2-40B4-BE49-F238E27FC236}">
                <a16:creationId xmlns:a16="http://schemas.microsoft.com/office/drawing/2014/main" id="{B5408DBF-B7B4-4AF8-BF0F-502468DBFB8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26076" y="5038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FASTA format</a:t>
            </a:r>
          </a:p>
        </p:txBody>
      </p:sp>
      <p:sp>
        <p:nvSpPr>
          <p:cNvPr id="4" name="Slide Number Placeholder 3_18">
            <a:extLst>
              <a:ext uri="{FF2B5EF4-FFF2-40B4-BE49-F238E27FC236}">
                <a16:creationId xmlns:a16="http://schemas.microsoft.com/office/drawing/2014/main" id="{CB749710-6BFE-44DC-8F05-2A2A1C6EFAD6}"/>
              </a:ext>
            </a:extLst>
          </p:cNvPr>
          <p:cNvSpPr txBox="1"/>
          <p:nvPr/>
        </p:nvSpPr>
        <p:spPr>
          <a:xfrm>
            <a:off x="8971196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0E29DEF-C480-436D-A374-1C89CCF58B65}" type="slidenum">
              <a:rPr/>
              <a:t>34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93D082-AE87-476D-9F54-1AC1E318C532}"/>
              </a:ext>
            </a:extLst>
          </p:cNvPr>
          <p:cNvSpPr txBox="1"/>
          <p:nvPr/>
        </p:nvSpPr>
        <p:spPr>
          <a:xfrm>
            <a:off x="279358" y="1873441"/>
            <a:ext cx="3106802" cy="29329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This allows to quickly generate files that contain multiple genes or chromosomes or other types of sequences, all with one line of descriptors and the sequence...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D3DD76D-F5BF-4273-ACD3-5FD5039E4816}"/>
              </a:ext>
            </a:extLst>
          </p:cNvPr>
          <p:cNvSpPr/>
          <p:nvPr/>
        </p:nvSpPr>
        <p:spPr>
          <a:xfrm>
            <a:off x="4840559" y="127439"/>
            <a:ext cx="8412480" cy="18288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13997740-3416-48DF-BD7D-2BA6FA757D86}"/>
              </a:ext>
            </a:extLst>
          </p:cNvPr>
          <p:cNvSpPr/>
          <p:nvPr/>
        </p:nvSpPr>
        <p:spPr>
          <a:xfrm flipV="1">
            <a:off x="4840559" y="274320"/>
            <a:ext cx="8412480" cy="246888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00B0F0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39F860-3869-4074-A24F-C0F45E76C757}"/>
              </a:ext>
            </a:extLst>
          </p:cNvPr>
          <p:cNvSpPr txBox="1"/>
          <p:nvPr/>
        </p:nvSpPr>
        <p:spPr>
          <a:xfrm>
            <a:off x="3786188" y="20875"/>
            <a:ext cx="1136813" cy="3448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FF2F92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header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A0C46A-D11C-41E4-B044-5ED8ED743AEB}"/>
              </a:ext>
            </a:extLst>
          </p:cNvPr>
          <p:cNvSpPr txBox="1"/>
          <p:nvPr/>
        </p:nvSpPr>
        <p:spPr>
          <a:xfrm>
            <a:off x="3462338" y="1188720"/>
            <a:ext cx="1460663" cy="3448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66FF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00B0F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sequence 1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F35788D-0F54-459D-8C31-20C760D96FA2}"/>
              </a:ext>
            </a:extLst>
          </p:cNvPr>
          <p:cNvSpPr/>
          <p:nvPr/>
        </p:nvSpPr>
        <p:spPr>
          <a:xfrm>
            <a:off x="4840559" y="2827434"/>
            <a:ext cx="8412480" cy="18288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B583899-547F-48B8-A0C7-A76181F84DA5}"/>
              </a:ext>
            </a:extLst>
          </p:cNvPr>
          <p:cNvSpPr/>
          <p:nvPr/>
        </p:nvSpPr>
        <p:spPr>
          <a:xfrm>
            <a:off x="4840559" y="5095439"/>
            <a:ext cx="8412480" cy="18288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3032FB6F-D490-474D-8CB8-48FA9847DA13}"/>
              </a:ext>
            </a:extLst>
          </p:cNvPr>
          <p:cNvSpPr/>
          <p:nvPr/>
        </p:nvSpPr>
        <p:spPr>
          <a:xfrm>
            <a:off x="4840559" y="5852160"/>
            <a:ext cx="8412480" cy="110157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B59617CC-B87D-4116-BCDC-6254C506492B}"/>
              </a:ext>
            </a:extLst>
          </p:cNvPr>
          <p:cNvSpPr/>
          <p:nvPr/>
        </p:nvSpPr>
        <p:spPr>
          <a:xfrm flipV="1">
            <a:off x="4840559" y="3046323"/>
            <a:ext cx="8412480" cy="1982876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00B0F0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A891FA5E-4454-4C5E-8F88-801ADC09420F}"/>
              </a:ext>
            </a:extLst>
          </p:cNvPr>
          <p:cNvSpPr/>
          <p:nvPr/>
        </p:nvSpPr>
        <p:spPr>
          <a:xfrm flipV="1">
            <a:off x="4840559" y="5303520"/>
            <a:ext cx="8412480" cy="517678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00B0F0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0CEDAAEA-FF41-44B9-BF7F-623CE58F4DF7}"/>
              </a:ext>
            </a:extLst>
          </p:cNvPr>
          <p:cNvSpPr/>
          <p:nvPr/>
        </p:nvSpPr>
        <p:spPr>
          <a:xfrm flipV="1">
            <a:off x="4840559" y="5999040"/>
            <a:ext cx="8412480" cy="858959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00B0F0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1BBD90-328D-4EB1-8FCC-53C8CEAEAD6F}"/>
              </a:ext>
            </a:extLst>
          </p:cNvPr>
          <p:cNvSpPr txBox="1"/>
          <p:nvPr/>
        </p:nvSpPr>
        <p:spPr>
          <a:xfrm>
            <a:off x="3734281" y="2756879"/>
            <a:ext cx="1188720" cy="3448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FF2F92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header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523AA1-3A5C-4FAE-8E14-76ACF71BF3BB}"/>
              </a:ext>
            </a:extLst>
          </p:cNvPr>
          <p:cNvSpPr txBox="1"/>
          <p:nvPr/>
        </p:nvSpPr>
        <p:spPr>
          <a:xfrm>
            <a:off x="3651839" y="5024884"/>
            <a:ext cx="1271162" cy="3448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FF2F92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header 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D2E639-CA45-43BD-A763-EFD92A55D1ED}"/>
              </a:ext>
            </a:extLst>
          </p:cNvPr>
          <p:cNvSpPr txBox="1"/>
          <p:nvPr/>
        </p:nvSpPr>
        <p:spPr>
          <a:xfrm>
            <a:off x="3651839" y="5744882"/>
            <a:ext cx="1271162" cy="3448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FF2F92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header 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08C748-13A2-47CF-8FC8-A6117FEB236A}"/>
              </a:ext>
            </a:extLst>
          </p:cNvPr>
          <p:cNvSpPr txBox="1"/>
          <p:nvPr/>
        </p:nvSpPr>
        <p:spPr>
          <a:xfrm>
            <a:off x="3519488" y="3931920"/>
            <a:ext cx="1403513" cy="3448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66FF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00B0F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sequence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881729-54F9-4ED6-A5E5-C4A1391129F1}"/>
              </a:ext>
            </a:extLst>
          </p:cNvPr>
          <p:cNvSpPr txBox="1"/>
          <p:nvPr/>
        </p:nvSpPr>
        <p:spPr>
          <a:xfrm>
            <a:off x="3437046" y="5394960"/>
            <a:ext cx="1403513" cy="3448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66FF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00B0F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sequence 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C837F6-7F4E-4865-A3C5-B03E8BB8D717}"/>
              </a:ext>
            </a:extLst>
          </p:cNvPr>
          <p:cNvSpPr txBox="1"/>
          <p:nvPr/>
        </p:nvSpPr>
        <p:spPr>
          <a:xfrm>
            <a:off x="3384358" y="6309360"/>
            <a:ext cx="1456201" cy="4053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66FF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00B0F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sequence 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37">
            <a:extLst>
              <a:ext uri="{FF2B5EF4-FFF2-40B4-BE49-F238E27FC236}">
                <a16:creationId xmlns:a16="http://schemas.microsoft.com/office/drawing/2014/main" id="{D93F060F-E46A-4BB0-B574-031CCF28B74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74320" y="-45363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Basic substitution: tr</a:t>
            </a:r>
          </a:p>
        </p:txBody>
      </p:sp>
      <p:sp>
        <p:nvSpPr>
          <p:cNvPr id="3" name="Content Placeholder 2_25">
            <a:extLst>
              <a:ext uri="{FF2B5EF4-FFF2-40B4-BE49-F238E27FC236}">
                <a16:creationId xmlns:a16="http://schemas.microsoft.com/office/drawing/2014/main" id="{AE529FFB-30D1-4AFF-83C9-D11651E2FEF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6320" y="1357920"/>
            <a:ext cx="10515600" cy="4352397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 '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&lt;old&gt;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 '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&lt;new&gt;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 &lt; 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&lt;filename&gt;</a:t>
            </a:r>
          </a:p>
          <a:p>
            <a:pPr lvl="0">
              <a:spcBef>
                <a:spcPts val="1415"/>
              </a:spcBef>
              <a:buNone/>
            </a:pPr>
            <a:r>
              <a:rPr lang="en-US" i="1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i="1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Tra</a:t>
            </a:r>
            <a:r>
              <a:rPr lang="en-US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nslate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allows you to substitute or delete </a:t>
            </a:r>
            <a:r>
              <a:rPr lang="en-US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single characters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6" hangingPunct="0">
              <a:spcBef>
                <a:spcPts val="1415"/>
              </a:spcBef>
              <a:buNone/>
            </a:pPr>
            <a:r>
              <a:rPr lang="en-US" sz="28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 	Let's </a:t>
            </a:r>
            <a:r>
              <a:rPr lang="en-US" sz="2800" i="1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translate </a:t>
            </a:r>
            <a:r>
              <a:rPr lang="en-US" sz="28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DNA into RNA by changing all T's into U's</a:t>
            </a:r>
          </a:p>
        </p:txBody>
      </p:sp>
      <p:sp>
        <p:nvSpPr>
          <p:cNvPr id="4" name="Slide Number Placeholder 3_2">
            <a:extLst>
              <a:ext uri="{FF2B5EF4-FFF2-40B4-BE49-F238E27FC236}">
                <a16:creationId xmlns:a16="http://schemas.microsoft.com/office/drawing/2014/main" id="{9A2AE247-8630-4FF3-8ABF-9B6975758CAC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BBBB6C5-6B42-42CB-8172-17326ACBE51A}" type="slidenum">
              <a:rPr/>
              <a:t>35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BEC08D-52B1-4EBD-BFF0-7DCCA098C57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468880" y="3200400"/>
            <a:ext cx="7000554" cy="364787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13">
            <a:extLst>
              <a:ext uri="{FF2B5EF4-FFF2-40B4-BE49-F238E27FC236}">
                <a16:creationId xmlns:a16="http://schemas.microsoft.com/office/drawing/2014/main" id="{09D009F4-9302-4C1E-B979-47F72D14A4A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74320" y="-45363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Pattern recognition: grep</a:t>
            </a:r>
          </a:p>
        </p:txBody>
      </p:sp>
      <p:sp>
        <p:nvSpPr>
          <p:cNvPr id="3" name="Content Placeholder 2_4">
            <a:extLst>
              <a:ext uri="{FF2B5EF4-FFF2-40B4-BE49-F238E27FC236}">
                <a16:creationId xmlns:a16="http://schemas.microsoft.com/office/drawing/2014/main" id="{0EF04731-F80F-42F8-B52B-99EED308578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6320" y="1357920"/>
            <a:ext cx="10515600" cy="4352397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full power of Linux is in pattern recognition and </a:t>
            </a:r>
          </a:p>
          <a:p>
            <a:pPr lvl="0"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substitution</a:t>
            </a: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grep '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&lt;pattern&gt;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 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&lt;file&gt;</a:t>
            </a:r>
          </a:p>
          <a:p>
            <a:pPr marL="228600" lvl="4">
              <a:spcBef>
                <a:spcPts val="1415"/>
              </a:spcBef>
              <a:buNone/>
            </a:pPr>
            <a:r>
              <a:rPr lang="en-US" sz="28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	</a:t>
            </a: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Search for a pattern in a file and return the lines where it occurs.</a:t>
            </a:r>
          </a:p>
          <a:p>
            <a:pPr marL="228600" lvl="4">
              <a:spcBef>
                <a:spcPts val="1415"/>
              </a:spcBef>
              <a:buNone/>
            </a:pP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6" hangingPunct="0">
              <a:spcBef>
                <a:spcPts val="1415"/>
              </a:spcBef>
              <a:buNone/>
            </a:pPr>
            <a:r>
              <a:rPr lang="en-US" sz="28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 	Let's search how many unresolved nucleotides are in the sequence:</a:t>
            </a:r>
          </a:p>
          <a:p>
            <a:pPr marL="0" lvl="2" indent="0">
              <a:spcBef>
                <a:spcPts val="1415"/>
              </a:spcBef>
              <a:buClr>
                <a:srgbClr val="000000"/>
              </a:buClr>
              <a:buNone/>
            </a:pP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lvl="2" indent="0">
              <a:spcBef>
                <a:spcPts val="1415"/>
              </a:spcBef>
              <a:buClr>
                <a:srgbClr val="000000"/>
              </a:buClr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_15">
            <a:extLst>
              <a:ext uri="{FF2B5EF4-FFF2-40B4-BE49-F238E27FC236}">
                <a16:creationId xmlns:a16="http://schemas.microsoft.com/office/drawing/2014/main" id="{A78F67A1-5DE8-4D2A-A3F0-31ABA2A7DE1C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B2B0BAE-0F24-4909-82D4-3E93981DAD51}" type="slidenum">
              <a:rPr/>
              <a:t>36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8C416F-21FE-4FC1-9E6D-5F45E8DEFE5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66320" y="5190398"/>
            <a:ext cx="10988280" cy="123912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E3BBC4-271B-4A7F-32E6-12BBD8FB4A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249" y="-45363"/>
            <a:ext cx="3626339" cy="2719754"/>
          </a:xfrm>
          <a:prstGeom prst="rect">
            <a:avLst/>
          </a:prstGeom>
        </p:spPr>
      </p:pic>
      <p:sp>
        <p:nvSpPr>
          <p:cNvPr id="8" name="Freeform 9">
            <a:extLst>
              <a:ext uri="{FF2B5EF4-FFF2-40B4-BE49-F238E27FC236}">
                <a16:creationId xmlns:a16="http://schemas.microsoft.com/office/drawing/2014/main" id="{82B7AEF8-53EA-C9B3-C338-B6461533A3A7}"/>
              </a:ext>
            </a:extLst>
          </p:cNvPr>
          <p:cNvSpPr/>
          <p:nvPr/>
        </p:nvSpPr>
        <p:spPr>
          <a:xfrm>
            <a:off x="4544981" y="5190398"/>
            <a:ext cx="3423362" cy="30592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28575" cap="flat">
            <a:solidFill>
              <a:schemeClr val="accent6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_6">
            <a:extLst>
              <a:ext uri="{FF2B5EF4-FFF2-40B4-BE49-F238E27FC236}">
                <a16:creationId xmlns:a16="http://schemas.microsoft.com/office/drawing/2014/main" id="{01DF1450-0DE6-4D16-B4E6-16E2125759E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6320" y="1285920"/>
            <a:ext cx="10515600" cy="4352397"/>
          </a:xfrm>
        </p:spPr>
        <p:txBody>
          <a:bodyPr/>
          <a:lstStyle/>
          <a:p>
            <a:pPr lvl="0">
              <a:buNone/>
            </a:pP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grep '</a:t>
            </a:r>
            <a:r>
              <a:rPr lang="en-US" sz="30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&lt;pattern&gt;</a:t>
            </a: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 </a:t>
            </a:r>
            <a:r>
              <a:rPr lang="en-US" sz="30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&lt;file&gt;</a:t>
            </a:r>
          </a:p>
          <a:p>
            <a:pPr marL="228600" lvl="4">
              <a:spcBef>
                <a:spcPts val="1415"/>
              </a:spcBef>
              <a:buNone/>
            </a:pPr>
            <a:r>
              <a:rPr lang="en-US" sz="30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	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Search for a pattern in a file and return the lines where it occurs.</a:t>
            </a:r>
          </a:p>
          <a:p>
            <a:pPr marL="228600" lvl="4">
              <a:spcBef>
                <a:spcPts val="1415"/>
              </a:spcBef>
              <a:buNone/>
            </a:pPr>
            <a:endParaRPr lang="en-US" sz="3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6" hangingPunct="0">
              <a:spcBef>
                <a:spcPts val="1415"/>
              </a:spcBef>
              <a:buNone/>
            </a:pPr>
            <a:r>
              <a:rPr lang="en-US" sz="30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 	Let's search for the TATA-box in the contig file:</a:t>
            </a:r>
          </a:p>
          <a:p>
            <a:pPr marL="0" lvl="2" indent="0">
              <a:spcBef>
                <a:spcPts val="1415"/>
              </a:spcBef>
              <a:buClr>
                <a:srgbClr val="000000"/>
              </a:buClr>
              <a:buNone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</a:t>
            </a:r>
            <a:r>
              <a:rPr lang="en-US" sz="2400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 'TATAAT' Lapis0263.fst</a:t>
            </a:r>
          </a:p>
          <a:p>
            <a:pPr lvl="0">
              <a:buNone/>
            </a:pPr>
            <a:endParaRPr lang="en-US" sz="3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endParaRPr lang="en-US" sz="3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Slide Number Placeholder 3_16">
            <a:extLst>
              <a:ext uri="{FF2B5EF4-FFF2-40B4-BE49-F238E27FC236}">
                <a16:creationId xmlns:a16="http://schemas.microsoft.com/office/drawing/2014/main" id="{88A57D07-5548-4F9D-B36D-08EF4F8A9420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714CCBB-00C8-41CD-BCE2-6BB593356865}" type="slidenum">
              <a:rPr/>
              <a:t>37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4" name="Title 1_17">
            <a:extLst>
              <a:ext uri="{FF2B5EF4-FFF2-40B4-BE49-F238E27FC236}">
                <a16:creationId xmlns:a16="http://schemas.microsoft.com/office/drawing/2014/main" id="{F5FBAC21-5A9D-4715-A782-F2CAE8E36B3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74320" y="-45363"/>
            <a:ext cx="10515600" cy="1325523"/>
          </a:xfrm>
        </p:spPr>
        <p:txBody>
          <a:bodyPr/>
          <a:lstStyle/>
          <a:p>
            <a:pPr lvl="0"/>
            <a:r>
              <a:rPr lang="en-US" b="1" dirty="0">
                <a:latin typeface="Exo" pitchFamily="18"/>
              </a:rPr>
              <a:t>Pattern recognition: grep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7075CB-03FC-416F-9033-4E451AFC0AA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40080" y="4749120"/>
            <a:ext cx="9909718" cy="164592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18">
            <a:extLst>
              <a:ext uri="{FF2B5EF4-FFF2-40B4-BE49-F238E27FC236}">
                <a16:creationId xmlns:a16="http://schemas.microsoft.com/office/drawing/2014/main" id="{482E884C-D0D5-4AA4-B2F1-0206B04FA87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74320" y="-45363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Pattern recognition</a:t>
            </a:r>
          </a:p>
        </p:txBody>
      </p:sp>
      <p:sp>
        <p:nvSpPr>
          <p:cNvPr id="3" name="Content Placeholder 2_7">
            <a:extLst>
              <a:ext uri="{FF2B5EF4-FFF2-40B4-BE49-F238E27FC236}">
                <a16:creationId xmlns:a16="http://schemas.microsoft.com/office/drawing/2014/main" id="{285B4CA7-D23A-4EF3-B1CA-9D0867D4859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50317" y="1069921"/>
            <a:ext cx="10515600" cy="5752078"/>
          </a:xfrm>
        </p:spPr>
        <p:txBody>
          <a:bodyPr>
            <a:normAutofit fontScale="77500" lnSpcReduction="20000"/>
          </a:bodyPr>
          <a:lstStyle/>
          <a:p>
            <a:pPr lvl="0">
              <a:buNone/>
            </a:pP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en-US" sz="30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&lt;option&gt; </a:t>
            </a: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30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&lt;pattern&gt;</a:t>
            </a: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30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&lt;file&gt;</a:t>
            </a:r>
          </a:p>
          <a:p>
            <a:pPr marL="228600" lvl="4">
              <a:spcBef>
                <a:spcPts val="1415"/>
              </a:spcBef>
              <a:buNone/>
            </a:pPr>
            <a:r>
              <a:rPr lang="en-US" sz="30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3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</a:t>
            </a:r>
            <a:r>
              <a:rPr lang="en-US" sz="30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After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. Print the line of occurrence plus </a:t>
            </a:r>
            <a:r>
              <a:rPr lang="en-US" sz="30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x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lines after it.</a:t>
            </a:r>
          </a:p>
          <a:p>
            <a:pPr marL="0" lvl="2" indent="0">
              <a:spcBef>
                <a:spcPts val="1415"/>
              </a:spcBef>
              <a:buClr>
                <a:srgbClr val="000000"/>
              </a:buClr>
              <a:buNone/>
            </a:pP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		</a:t>
            </a:r>
            <a:r>
              <a:rPr lang="en-US" sz="2400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 -A1 'TATAA' Lapis0263.fst</a:t>
            </a:r>
          </a:p>
          <a:p>
            <a:pPr marL="228600" lvl="2">
              <a:spcBef>
                <a:spcPts val="1415"/>
              </a:spcBef>
              <a:buClr>
                <a:srgbClr val="000000"/>
              </a:buClr>
              <a:buFont typeface="Arial"/>
              <a:buChar char="•"/>
            </a:pPr>
            <a:endParaRPr lang="en-US" sz="2400" dirty="0">
              <a:solidFill>
                <a:srgbClr val="FFFFFF"/>
              </a:solidFill>
              <a:highlight>
                <a:srgbClr val="000000"/>
              </a:highligh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4">
              <a:spcBef>
                <a:spcPts val="285"/>
              </a:spcBef>
              <a:buNone/>
            </a:pP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-B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</a:t>
            </a:r>
            <a:r>
              <a:rPr lang="en-US" sz="30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Before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. Print the line of occurrence plus </a:t>
            </a:r>
            <a:r>
              <a:rPr lang="en-US" sz="30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x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lines before it.</a:t>
            </a:r>
          </a:p>
          <a:p>
            <a:pPr marL="0" lvl="2" indent="0">
              <a:spcBef>
                <a:spcPts val="1415"/>
              </a:spcBef>
              <a:buClr>
                <a:srgbClr val="000000"/>
              </a:buClr>
              <a:buNone/>
            </a:pP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		</a:t>
            </a:r>
            <a:r>
              <a:rPr lang="en-US" sz="2400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 -B3 'TATAA' Lapis0263.fst</a:t>
            </a:r>
          </a:p>
          <a:p>
            <a:pPr marL="228600" lvl="4">
              <a:spcBef>
                <a:spcPts val="285"/>
              </a:spcBef>
              <a:buNone/>
            </a:pPr>
            <a:endParaRPr lang="en-US" sz="3000" dirty="0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4">
              <a:spcBef>
                <a:spcPts val="285"/>
              </a:spcBef>
              <a:buNone/>
            </a:pP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-c</a:t>
            </a:r>
            <a:r>
              <a:rPr lang="en-US" sz="3000" b="1" dirty="0">
                <a:solidFill>
                  <a:srgbClr val="00B0F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30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Count 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number of lines where pattern occur. 	</a:t>
            </a:r>
          </a:p>
          <a:p>
            <a:pPr marL="1143000" lvl="6">
              <a:spcBef>
                <a:spcPts val="1415"/>
              </a:spcBef>
              <a:buNone/>
            </a:pPr>
            <a:r>
              <a:rPr lang="en-US" dirty="0"/>
              <a:t>			</a:t>
            </a:r>
            <a:r>
              <a:rPr lang="en-US" sz="2400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 -c 'TATAA' Lapis0263.fst</a:t>
            </a:r>
          </a:p>
          <a:p>
            <a:pPr marL="228600" lvl="4">
              <a:spcBef>
                <a:spcPts val="285"/>
              </a:spcBef>
              <a:buNone/>
            </a:pPr>
            <a:endParaRPr lang="en-US" sz="3000" dirty="0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4">
              <a:spcBef>
                <a:spcPts val="285"/>
              </a:spcBef>
              <a:buNone/>
            </a:pP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-</a:t>
            </a:r>
            <a:r>
              <a:rPr lang="en-US" sz="30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000" b="1" dirty="0">
                <a:solidFill>
                  <a:srgbClr val="00B0F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30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Ignore 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uppercase or lowercase.</a:t>
            </a:r>
          </a:p>
          <a:p>
            <a:pPr marL="0" lvl="2" indent="0">
              <a:spcBef>
                <a:spcPts val="1415"/>
              </a:spcBef>
              <a:buClr>
                <a:srgbClr val="000000"/>
              </a:buClr>
              <a:buNone/>
            </a:pP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		</a:t>
            </a:r>
            <a:r>
              <a:rPr lang="en-US" sz="2400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 -</a:t>
            </a:r>
            <a:r>
              <a:rPr lang="en-US" sz="2400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n-US" sz="2400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tataa</a:t>
            </a:r>
            <a:r>
              <a:rPr lang="en-US" sz="2400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' Lapis0263.fst</a:t>
            </a:r>
          </a:p>
          <a:p>
            <a:pPr marL="228600" lvl="4">
              <a:spcBef>
                <a:spcPts val="285"/>
              </a:spcBef>
              <a:buNone/>
            </a:pPr>
            <a:endParaRPr lang="en-US" sz="3000" dirty="0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4">
              <a:spcBef>
                <a:spcPts val="285"/>
              </a:spcBef>
              <a:buNone/>
            </a:pPr>
            <a:r>
              <a:rPr lang="en-US" sz="3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-v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</a:t>
            </a:r>
            <a:r>
              <a:rPr lang="en-US" sz="30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Invert</a:t>
            </a: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. Print the lines  where the patter does NOT occur.</a:t>
            </a:r>
          </a:p>
          <a:p>
            <a:pPr marL="0" lvl="2" indent="0">
              <a:spcBef>
                <a:spcPts val="1415"/>
              </a:spcBef>
              <a:buClr>
                <a:srgbClr val="000000"/>
              </a:buClr>
              <a:buNone/>
            </a:pPr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	</a:t>
            </a:r>
            <a:r>
              <a:rPr lang="en-US" sz="2400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 -v 'TATAA' Lapis0263.fst</a:t>
            </a:r>
          </a:p>
          <a:p>
            <a:pPr marL="228600" lvl="6" hangingPunct="0">
              <a:spcBef>
                <a:spcPts val="1415"/>
              </a:spcBef>
              <a:buNone/>
            </a:pPr>
            <a:r>
              <a:rPr lang="en-US" sz="30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 	</a:t>
            </a:r>
          </a:p>
        </p:txBody>
      </p:sp>
      <p:sp>
        <p:nvSpPr>
          <p:cNvPr id="4" name="Slide Number Placeholder 3_20">
            <a:extLst>
              <a:ext uri="{FF2B5EF4-FFF2-40B4-BE49-F238E27FC236}">
                <a16:creationId xmlns:a16="http://schemas.microsoft.com/office/drawing/2014/main" id="{6306AA59-A857-4B16-9DDA-5A38288D1BCF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97EBA34-C6B6-4D0A-B8E3-0E8323AB88F2}" type="slidenum">
              <a:rPr/>
              <a:t>38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21">
            <a:extLst>
              <a:ext uri="{FF2B5EF4-FFF2-40B4-BE49-F238E27FC236}">
                <a16:creationId xmlns:a16="http://schemas.microsoft.com/office/drawing/2014/main" id="{EC37D75A-349A-4A51-9B4C-B53C5A9FB1F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74320" y="-45363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Pattern substitution: sed</a:t>
            </a:r>
          </a:p>
        </p:txBody>
      </p:sp>
      <p:sp>
        <p:nvSpPr>
          <p:cNvPr id="3" name="Content Placeholder 2_10">
            <a:extLst>
              <a:ext uri="{FF2B5EF4-FFF2-40B4-BE49-F238E27FC236}">
                <a16:creationId xmlns:a16="http://schemas.microsoft.com/office/drawing/2014/main" id="{4D3E2718-C8BC-49C4-AE8D-A5FC30F86D7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319" y="1141921"/>
            <a:ext cx="10989359" cy="5206319"/>
          </a:xfrm>
        </p:spPr>
        <p:txBody>
          <a:bodyPr>
            <a:normAutofit fontScale="62500" lnSpcReduction="20000"/>
          </a:bodyPr>
          <a:lstStyle/>
          <a:p>
            <a:pPr lvl="0"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sed is a powerful program to identify a pattern and substitute it</a:t>
            </a:r>
          </a:p>
          <a:p>
            <a:pPr lvl="0"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sed 's/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&lt;old&gt;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&lt;new&gt;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/g' </a:t>
            </a:r>
            <a:r>
              <a:rPr lang="en-US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&lt;file&gt;</a:t>
            </a:r>
          </a:p>
          <a:p>
            <a:pPr marL="228600" lvl="4">
              <a:spcBef>
                <a:spcPts val="1415"/>
              </a:spcBef>
              <a:buNone/>
            </a:pPr>
            <a:r>
              <a:rPr lang="en-US" sz="2800" dirty="0">
                <a:solidFill>
                  <a:srgbClr val="00B0F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	</a:t>
            </a:r>
          </a:p>
          <a:p>
            <a:pPr marL="228600" lvl="4">
              <a:spcBef>
                <a:spcPts val="1415"/>
              </a:spcBef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syntax requires you:</a:t>
            </a:r>
          </a:p>
          <a:p>
            <a:pPr marL="228600" lvl="4">
              <a:spcBef>
                <a:spcPts val="1415"/>
              </a:spcBef>
              <a:buNone/>
            </a:pP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4">
              <a:spcBef>
                <a:spcPts val="1415"/>
              </a:spcBef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→ enclose the substitution command in single-ticks '</a:t>
            </a:r>
            <a:r>
              <a:rPr lang="en-US" sz="2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'</a:t>
            </a:r>
          </a:p>
          <a:p>
            <a:pPr marL="228600" lvl="4">
              <a:spcBef>
                <a:spcPts val="1415"/>
              </a:spcBef>
              <a:buNone/>
            </a:pP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4">
              <a:spcBef>
                <a:spcPts val="1415"/>
              </a:spcBef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→ indicate you want to substitute '</a:t>
            </a:r>
            <a:r>
              <a:rPr lang="en-US" sz="2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s/</a:t>
            </a: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'</a:t>
            </a:r>
          </a:p>
          <a:p>
            <a:pPr marL="228600" lvl="4">
              <a:spcBef>
                <a:spcPts val="1415"/>
              </a:spcBef>
              <a:buNone/>
            </a:pP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4">
              <a:spcBef>
                <a:spcPts val="1415"/>
              </a:spcBef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→ then you write the pattern to search between the first backslashes '</a:t>
            </a:r>
            <a:r>
              <a:rPr lang="en-US" sz="2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/old/</a:t>
            </a: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'</a:t>
            </a:r>
          </a:p>
          <a:p>
            <a:pPr marL="228600" lvl="4">
              <a:spcBef>
                <a:spcPts val="285"/>
              </a:spcBef>
              <a:buNone/>
            </a:pP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4">
              <a:spcBef>
                <a:spcPts val="285"/>
              </a:spcBef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→ then the substitute patter between the second backslashes '</a:t>
            </a:r>
            <a:r>
              <a:rPr lang="en-US" sz="2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/new/</a:t>
            </a: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'</a:t>
            </a:r>
          </a:p>
          <a:p>
            <a:pPr marL="228600" lvl="4">
              <a:spcBef>
                <a:spcPts val="1415"/>
              </a:spcBef>
              <a:buNone/>
            </a:pP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28600" lvl="4">
              <a:spcBef>
                <a:spcPts val="1415"/>
              </a:spcBef>
              <a:buNone/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→ and that you want to substitute all patterns in the file '</a:t>
            </a:r>
            <a:r>
              <a:rPr lang="en-US" sz="2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/g</a:t>
            </a: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' (global)...</a:t>
            </a:r>
          </a:p>
          <a:p>
            <a:pPr marL="228600" lvl="4">
              <a:spcBef>
                <a:spcPts val="1415"/>
              </a:spcBef>
              <a:buNone/>
            </a:pP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_23">
            <a:extLst>
              <a:ext uri="{FF2B5EF4-FFF2-40B4-BE49-F238E27FC236}">
                <a16:creationId xmlns:a16="http://schemas.microsoft.com/office/drawing/2014/main" id="{CE180605-4136-4B0F-A117-7D92C5D3D5C9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89BC029-D677-41E3-9060-8406FBD47AA3}" type="slidenum">
              <a:rPr/>
              <a:t>39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8E3F52-902B-C680-F3AA-1435B7BED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1857" y="9721"/>
            <a:ext cx="3155411" cy="22714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_0">
            <a:extLst>
              <a:ext uri="{FF2B5EF4-FFF2-40B4-BE49-F238E27FC236}">
                <a16:creationId xmlns:a16="http://schemas.microsoft.com/office/drawing/2014/main" id="{FE9138C1-AC7E-40F3-BA05-68DC8EA2C53F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95A4BC5-38E9-42DC-B418-626E9313F07B}" type="slidenum">
              <a:rPr/>
              <a:t>4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sp>
        <p:nvSpPr>
          <p:cNvPr id="3" name="Title 1_2">
            <a:extLst>
              <a:ext uri="{FF2B5EF4-FFF2-40B4-BE49-F238E27FC236}">
                <a16:creationId xmlns:a16="http://schemas.microsoft.com/office/drawing/2014/main" id="{B04A7F26-4844-4987-83C4-B046FE66568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50075" y="41038"/>
            <a:ext cx="10515600" cy="1325523"/>
          </a:xfrm>
        </p:spPr>
        <p:txBody>
          <a:bodyPr anchor="ctr"/>
          <a:lstStyle/>
          <a:p>
            <a:pPr lvl="0"/>
            <a:r>
              <a:rPr lang="en-US" sz="4400" dirty="0">
                <a:latin typeface="Exo" pitchFamily="18"/>
              </a:rPr>
              <a:t>Reading Genomes...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DC8987-5951-4DC3-83A9-7C2E7DEB4E9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412480" y="3596042"/>
            <a:ext cx="2834640" cy="20732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E1FEB4-5B3F-4250-A300-2D02AFBB18D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038475" y="1920240"/>
            <a:ext cx="3185275" cy="318527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A6E550-05F6-4200-A908-FFFDA1652EF1}"/>
              </a:ext>
            </a:extLst>
          </p:cNvPr>
          <p:cNvSpPr txBox="1"/>
          <p:nvPr/>
        </p:nvSpPr>
        <p:spPr>
          <a:xfrm>
            <a:off x="123509" y="1053830"/>
            <a:ext cx="3657600" cy="551671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685800" marR="0" lvl="0" indent="-45720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tabLst/>
              <a:defRPr sz="26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The average length of bacterial genomes is 2.5 </a:t>
            </a:r>
            <a:r>
              <a:rPr lang="en-US" sz="2400" b="0" i="0" u="none" strike="noStrike" kern="1200" cap="none" spc="0" baseline="0" dirty="0" err="1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Mbp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.</a:t>
            </a:r>
          </a:p>
          <a:p>
            <a:pPr marL="228600" marR="0" lvl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60000"/>
              <a:tabLst/>
              <a:defRPr sz="26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400" b="0" i="0" u="none" strike="noStrike" kern="1200" cap="none" spc="0" baseline="0" dirty="0">
              <a:solidFill>
                <a:srgbClr val="000000"/>
              </a:solidFill>
              <a:uFillTx/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  <a:p>
            <a:pPr marL="685800" marR="0" lvl="0" indent="-45720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tabLst/>
              <a:defRPr sz="26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If printed, it would take 7 books per genome (2622 letters per page, no spaces, double-sided, 670 pages per book)</a:t>
            </a:r>
          </a:p>
          <a:p>
            <a:pPr marL="228600" marR="0" lvl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60000"/>
              <a:tabLst/>
              <a:defRPr sz="26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400" b="0" i="0" u="none" strike="noStrike" kern="1200" cap="none" spc="0" baseline="0" dirty="0">
              <a:solidFill>
                <a:srgbClr val="000000"/>
              </a:solidFill>
              <a:uFillTx/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  <a:p>
            <a:pPr marL="685800" marR="0" lvl="0" indent="-45720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tabLst/>
              <a:defRPr sz="26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Order matters...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1A9D95-E47E-403A-8BA0-01B367D51265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8626321" y="30961"/>
            <a:ext cx="2803678" cy="280367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3B2441-3FD8-42BD-AED0-65A1617B85D6}"/>
              </a:ext>
            </a:extLst>
          </p:cNvPr>
          <p:cNvSpPr txBox="1"/>
          <p:nvPr/>
        </p:nvSpPr>
        <p:spPr>
          <a:xfrm>
            <a:off x="8626321" y="2701082"/>
            <a:ext cx="2803678" cy="17445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6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1 bacterial genome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C1EAD7-F204-4106-942B-0BAA0C4D7673}"/>
              </a:ext>
            </a:extLst>
          </p:cNvPr>
          <p:cNvSpPr txBox="1"/>
          <p:nvPr/>
        </p:nvSpPr>
        <p:spPr>
          <a:xfrm>
            <a:off x="8626321" y="5748841"/>
            <a:ext cx="2437918" cy="4690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6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Human genome</a:t>
            </a:r>
          </a:p>
        </p:txBody>
      </p:sp>
      <p:sp>
        <p:nvSpPr>
          <p:cNvPr id="10" name="Straight Connector 9">
            <a:extLst>
              <a:ext uri="{FF2B5EF4-FFF2-40B4-BE49-F238E27FC236}">
                <a16:creationId xmlns:a16="http://schemas.microsoft.com/office/drawing/2014/main" id="{DECECE7D-8354-43C7-BC64-AEE7379F82D9}"/>
              </a:ext>
            </a:extLst>
          </p:cNvPr>
          <p:cNvSpPr/>
          <p:nvPr/>
        </p:nvSpPr>
        <p:spPr>
          <a:xfrm flipV="1">
            <a:off x="7315200" y="1828800"/>
            <a:ext cx="1097280" cy="1554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3465A4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1BFE5ED9-F3AF-4710-BAB0-69709135987F}"/>
              </a:ext>
            </a:extLst>
          </p:cNvPr>
          <p:cNvSpPr/>
          <p:nvPr/>
        </p:nvSpPr>
        <p:spPr>
          <a:xfrm>
            <a:off x="7315200" y="3383636"/>
            <a:ext cx="1005840" cy="127980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0" cap="flat">
            <a:solidFill>
              <a:srgbClr val="3465A4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22">
            <a:extLst>
              <a:ext uri="{FF2B5EF4-FFF2-40B4-BE49-F238E27FC236}">
                <a16:creationId xmlns:a16="http://schemas.microsoft.com/office/drawing/2014/main" id="{28E749F2-2115-405D-9B7A-7E59F8FBC97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-13679" y="-45363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Pattern substitution</a:t>
            </a:r>
          </a:p>
        </p:txBody>
      </p:sp>
      <p:sp>
        <p:nvSpPr>
          <p:cNvPr id="3" name="Content Placeholder 2_11">
            <a:extLst>
              <a:ext uri="{FF2B5EF4-FFF2-40B4-BE49-F238E27FC236}">
                <a16:creationId xmlns:a16="http://schemas.microsoft.com/office/drawing/2014/main" id="{7B038D7F-FDC3-4845-B01A-67FC288206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2880" y="1097280"/>
            <a:ext cx="5574959" cy="5206319"/>
          </a:xfrm>
        </p:spPr>
        <p:txBody>
          <a:bodyPr>
            <a:normAutofit lnSpcReduction="10000"/>
          </a:bodyPr>
          <a:lstStyle/>
          <a:p>
            <a:pPr lvl="0"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Example:</a:t>
            </a:r>
          </a:p>
          <a:p>
            <a:pPr lvl="0"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Shorten the species name</a:t>
            </a:r>
          </a:p>
          <a:p>
            <a:pPr lvl="0">
              <a:buNone/>
            </a:pPr>
            <a:r>
              <a:rPr lang="en-US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Lactobacillus </a:t>
            </a:r>
            <a:r>
              <a:rPr lang="en-US" i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apis</a:t>
            </a:r>
            <a:r>
              <a:rPr lang="en-US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ESL1263</a:t>
            </a:r>
          </a:p>
          <a:p>
            <a:pPr lvl="0"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to</a:t>
            </a:r>
          </a:p>
          <a:p>
            <a:pPr lvl="0">
              <a:buNone/>
            </a:pPr>
            <a:r>
              <a:rPr lang="en-US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Lapis1263</a:t>
            </a:r>
          </a:p>
          <a:p>
            <a:pPr lvl="0"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2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sed 's/</a:t>
            </a:r>
            <a:r>
              <a:rPr lang="en-US" sz="20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&lt;old&gt;</a:t>
            </a:r>
            <a:r>
              <a:rPr lang="en-US" sz="2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&lt;new&gt;</a:t>
            </a:r>
            <a:r>
              <a:rPr lang="en-US" sz="2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/g' </a:t>
            </a:r>
            <a:r>
              <a:rPr lang="en-US" sz="20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&lt;file&gt;</a:t>
            </a:r>
          </a:p>
          <a:p>
            <a:pPr marL="228600" lvl="4">
              <a:spcBef>
                <a:spcPts val="1415"/>
              </a:spcBef>
              <a:buNone/>
            </a:pPr>
            <a:r>
              <a:rPr lang="en-US" sz="2800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	</a:t>
            </a:r>
          </a:p>
          <a:p>
            <a:pPr lvl="0">
              <a:lnSpc>
                <a:spcPct val="110000"/>
              </a:lnSpc>
              <a:spcBef>
                <a:spcPts val="1415"/>
              </a:spcBef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*NOTE: sed will always print on screen, it does NOT modify the original file.</a:t>
            </a:r>
          </a:p>
        </p:txBody>
      </p:sp>
      <p:sp>
        <p:nvSpPr>
          <p:cNvPr id="4" name="Slide Number Placeholder 3_24">
            <a:extLst>
              <a:ext uri="{FF2B5EF4-FFF2-40B4-BE49-F238E27FC236}">
                <a16:creationId xmlns:a16="http://schemas.microsoft.com/office/drawing/2014/main" id="{2B7EAE7E-2C57-41CA-BFC0-A30E50A3E588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3990F9A-BA15-4F1B-9579-59C61E8D5CAF}" type="slidenum">
              <a:rPr/>
              <a:t>40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1C725E-58AE-45FE-9A8D-5AA285797E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b="45495"/>
          <a:stretch/>
        </p:blipFill>
        <p:spPr>
          <a:xfrm>
            <a:off x="5757839" y="3206200"/>
            <a:ext cx="6252869" cy="36518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D17BF-B7AB-3F72-A39E-A73AA664BE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t="1921" r="51403" b="54399"/>
          <a:stretch/>
        </p:blipFill>
        <p:spPr>
          <a:xfrm>
            <a:off x="5796338" y="41576"/>
            <a:ext cx="5583352" cy="307882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16">
            <a:extLst>
              <a:ext uri="{FF2B5EF4-FFF2-40B4-BE49-F238E27FC236}">
                <a16:creationId xmlns:a16="http://schemas.microsoft.com/office/drawing/2014/main" id="{B6181CE7-C2EB-4CE0-AD43-3F1E9CAB2C6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084" y="41038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Pipes and Redirections</a:t>
            </a:r>
          </a:p>
        </p:txBody>
      </p:sp>
      <p:sp>
        <p:nvSpPr>
          <p:cNvPr id="3" name="Content Placeholder 2_5">
            <a:extLst>
              <a:ext uri="{FF2B5EF4-FFF2-40B4-BE49-F238E27FC236}">
                <a16:creationId xmlns:a16="http://schemas.microsoft.com/office/drawing/2014/main" id="{2E3A91A7-DB1E-4B56-B0BF-C95448AAC1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74959" y="1632240"/>
            <a:ext cx="10515600" cy="4352397"/>
          </a:xfrm>
        </p:spPr>
        <p:txBody>
          <a:bodyPr>
            <a:normAutofit lnSpcReduction="10000"/>
          </a:bodyPr>
          <a:lstStyle/>
          <a:p>
            <a:pPr lvl="0">
              <a:buNone/>
            </a:pPr>
            <a:r>
              <a:rPr lang="en-US" sz="32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commandX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Y 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redirect overwrite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write the output of command X in file Y</a:t>
            </a:r>
          </a:p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32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commandX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&gt;&gt; Y 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redirect append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append the output of command X in file Y</a:t>
            </a:r>
          </a:p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32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commandX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3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commandY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take the output of command X as an input to command Y</a:t>
            </a:r>
          </a:p>
        </p:txBody>
      </p:sp>
      <p:sp>
        <p:nvSpPr>
          <p:cNvPr id="4" name="Slide Number Placeholder 3_19">
            <a:extLst>
              <a:ext uri="{FF2B5EF4-FFF2-40B4-BE49-F238E27FC236}">
                <a16:creationId xmlns:a16="http://schemas.microsoft.com/office/drawing/2014/main" id="{17D37866-C23C-4A30-BE26-E7EC78607EC1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7E39DAD-2FE5-412F-AD8F-28C5A84069C4}" type="slidenum">
              <a:rPr/>
              <a:t>41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_8">
            <a:extLst>
              <a:ext uri="{FF2B5EF4-FFF2-40B4-BE49-F238E27FC236}">
                <a16:creationId xmlns:a16="http://schemas.microsoft.com/office/drawing/2014/main" id="{A63DE31E-3224-4EBC-A8AF-FFBEFE62B02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646880" y="5852160"/>
            <a:ext cx="5577840" cy="582481"/>
          </a:xfrm>
        </p:spPr>
        <p:txBody>
          <a:bodyPr>
            <a:normAutofit fontScale="92500" lnSpcReduction="20000"/>
          </a:bodyPr>
          <a:lstStyle/>
          <a:p>
            <a:pPr lvl="0">
              <a:buNone/>
            </a:pPr>
            <a:r>
              <a:rPr lang="en-US" sz="4800" dirty="0">
                <a:latin typeface="Hattori Hanzo" pitchFamily="18"/>
              </a:rPr>
              <a:t>PART 7</a:t>
            </a:r>
          </a:p>
          <a:p>
            <a:pPr lvl="0">
              <a:buNone/>
            </a:pPr>
            <a:endParaRPr lang="en-US" sz="4800" i="1" dirty="0">
              <a:solidFill>
                <a:srgbClr val="0070C0"/>
              </a:solidFill>
              <a:latin typeface="Hattori Hanzo" pitchFamily="18"/>
            </a:endParaRPr>
          </a:p>
        </p:txBody>
      </p:sp>
      <p:sp>
        <p:nvSpPr>
          <p:cNvPr id="3" name="Slide Number Placeholder 3_21">
            <a:extLst>
              <a:ext uri="{FF2B5EF4-FFF2-40B4-BE49-F238E27FC236}">
                <a16:creationId xmlns:a16="http://schemas.microsoft.com/office/drawing/2014/main" id="{21DF59C7-31CB-4BB0-8836-F6B60D7FCCBD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8900DFB-47BF-4E1A-BADF-2BCC81D694C5}" type="slidenum">
              <a:rPr/>
              <a:t>42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4" name="Title 1_19">
            <a:extLst>
              <a:ext uri="{FF2B5EF4-FFF2-40B4-BE49-F238E27FC236}">
                <a16:creationId xmlns:a16="http://schemas.microsoft.com/office/drawing/2014/main" id="{F013107E-9BE6-48D0-B18C-F5D0F77A710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98076" y="-210961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Do it Yourself!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89DA18-B076-4E47-BE02-DCC8FEF90E0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749039" y="1463040"/>
            <a:ext cx="4023360" cy="402336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D24349-95A8-4316-83BA-442E7F4436A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536603" y="2141643"/>
            <a:ext cx="3619076" cy="270467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B52120-066F-40B6-B877-04EF9CC662F9}"/>
              </a:ext>
            </a:extLst>
          </p:cNvPr>
          <p:cNvSpPr txBox="1"/>
          <p:nvPr/>
        </p:nvSpPr>
        <p:spPr>
          <a:xfrm>
            <a:off x="8188918" y="4796640"/>
            <a:ext cx="2875321" cy="232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1190"/>
              </a:spcBef>
              <a:spcAft>
                <a:spcPts val="990"/>
              </a:spcAft>
              <a:buNone/>
              <a:tabLst/>
              <a:defRPr sz="10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Noto Sans CJK SC" pitchFamily="2"/>
                <a:cs typeface="Lohit Devanagari" pitchFamily="2"/>
                <a:hlinkClick r:id="rId5"/>
              </a:rPr>
              <a:t>http://www.netzmafia.de/skripten/unix/unix5.html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20">
            <a:extLst>
              <a:ext uri="{FF2B5EF4-FFF2-40B4-BE49-F238E27FC236}">
                <a16:creationId xmlns:a16="http://schemas.microsoft.com/office/drawing/2014/main" id="{657CB5D1-038C-4865-8349-E401EEA05CA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2076" y="-138961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Automatization</a:t>
            </a:r>
          </a:p>
        </p:txBody>
      </p:sp>
      <p:sp>
        <p:nvSpPr>
          <p:cNvPr id="3" name="Content Placeholder 2_9">
            <a:extLst>
              <a:ext uri="{FF2B5EF4-FFF2-40B4-BE49-F238E27FC236}">
                <a16:creationId xmlns:a16="http://schemas.microsoft.com/office/drawing/2014/main" id="{1351F663-599C-4307-B0B7-D47789F562E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2880" y="1128241"/>
            <a:ext cx="11882120" cy="5363998"/>
          </a:xfrm>
        </p:spPr>
        <p:txBody>
          <a:bodyPr>
            <a:normAutofit fontScale="92500" lnSpcReduction="20000"/>
          </a:bodyPr>
          <a:lstStyle/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Using cp and mv with single filenames is easy... unless you have 100 files!</a:t>
            </a:r>
          </a:p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For this, we can use wildcards:</a:t>
            </a:r>
          </a:p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L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ist all files that end with .</a:t>
            </a:r>
            <a:r>
              <a:rPr lang="en-US" sz="3200" i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fst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: 				</a:t>
            </a:r>
          </a:p>
          <a:p>
            <a:pPr lvl="0">
              <a:buNone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*.</a:t>
            </a:r>
            <a:r>
              <a:rPr lang="en-US" sz="3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fst</a:t>
            </a:r>
            <a:endParaRPr lang="en-US" sz="32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Copy all files named </a:t>
            </a:r>
            <a:r>
              <a:rPr lang="en-US" sz="3200" i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MyDataset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regardless of their extension:</a:t>
            </a:r>
          </a:p>
          <a:p>
            <a:pPr lvl="0">
              <a:buNone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cp ../MyDataset.* ./</a:t>
            </a:r>
          </a:p>
          <a:p>
            <a:pPr lvl="0">
              <a:buNone/>
            </a:pPr>
            <a:endParaRPr lang="en-US" sz="3200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Move all files version 105 to 108 to the current directory:</a:t>
            </a:r>
          </a:p>
          <a:p>
            <a:pPr lvl="0">
              <a:buNone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mv ../FinalChapter_version_10[5-8].docx ./</a:t>
            </a:r>
          </a:p>
        </p:txBody>
      </p:sp>
      <p:sp>
        <p:nvSpPr>
          <p:cNvPr id="4" name="Slide Number Placeholder 3_22">
            <a:extLst>
              <a:ext uri="{FF2B5EF4-FFF2-40B4-BE49-F238E27FC236}">
                <a16:creationId xmlns:a16="http://schemas.microsoft.com/office/drawing/2014/main" id="{668B73F2-BDAF-456C-B9BD-BBA95E3D7FA3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E969749-F08C-42B6-9881-1E5D42999490}" type="slidenum">
              <a:rPr/>
              <a:t>43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12">
            <a:extLst>
              <a:ext uri="{FF2B5EF4-FFF2-40B4-BE49-F238E27FC236}">
                <a16:creationId xmlns:a16="http://schemas.microsoft.com/office/drawing/2014/main" id="{CF965040-F9D1-465D-829D-1530C014CBB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91906" y="365037"/>
            <a:ext cx="10515600" cy="1325523"/>
          </a:xfrm>
        </p:spPr>
        <p:txBody>
          <a:bodyPr/>
          <a:lstStyle/>
          <a:p>
            <a:pPr lvl="0"/>
            <a:r>
              <a:rPr lang="en-US" b="1" dirty="0">
                <a:latin typeface="Exo" pitchFamily="18"/>
              </a:rPr>
              <a:t>Automatization using Wildcards (reminder)</a:t>
            </a:r>
          </a:p>
        </p:txBody>
      </p:sp>
      <p:sp>
        <p:nvSpPr>
          <p:cNvPr id="3" name="Content Placeholder 2_2">
            <a:extLst>
              <a:ext uri="{FF2B5EF4-FFF2-40B4-BE49-F238E27FC236}">
                <a16:creationId xmlns:a16="http://schemas.microsoft.com/office/drawing/2014/main" id="{4A425FF8-4637-4244-86A8-4DC008B3D0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6082" y="1321920"/>
            <a:ext cx="10515600" cy="5137199"/>
          </a:xfrm>
        </p:spPr>
        <p:txBody>
          <a:bodyPr>
            <a:normAutofit fontScale="77500" lnSpcReduction="20000"/>
          </a:bodyPr>
          <a:lstStyle/>
          <a:p>
            <a:pPr lvl="0">
              <a:buNone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en-US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means “any single character” (including spaces)</a:t>
            </a:r>
          </a:p>
          <a:p>
            <a:pPr lvl="0">
              <a:buNone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b="1" dirty="0">
                <a:solidFill>
                  <a:srgbClr val="FF2F9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means “any character sequence” (including spaces or absence of character)</a:t>
            </a:r>
          </a:p>
          <a:p>
            <a:pPr lvl="0">
              <a:buNone/>
            </a:pPr>
            <a:endParaRPr lang="en-US" dirty="0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^</a:t>
            </a:r>
            <a:r>
              <a:rPr lang="en-US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means “beginning of the line”</a:t>
            </a:r>
          </a:p>
          <a:p>
            <a:pPr lvl="0">
              <a:buNone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dirty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means “end of the line”</a:t>
            </a:r>
          </a:p>
          <a:p>
            <a:pPr lvl="0">
              <a:buNone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 ]</a:t>
            </a:r>
            <a:r>
              <a:rPr lang="en-US" b="1" dirty="0">
                <a:solidFill>
                  <a:srgbClr val="FF2F9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squared brackets denote a character that could be...</a:t>
            </a:r>
          </a:p>
          <a:p>
            <a:pPr marL="228600" lvl="2">
              <a:spcBef>
                <a:spcPts val="850"/>
              </a:spcBef>
              <a:buNone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… any range of letters	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[a-y]  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(all lowercase letter except 'z')</a:t>
            </a:r>
          </a:p>
          <a:p>
            <a:pPr marL="228600" lvl="2">
              <a:spcBef>
                <a:spcPts val="850"/>
              </a:spcBef>
              <a:buNone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… any a range of numbers 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[0-9] 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(any digit)</a:t>
            </a:r>
          </a:p>
          <a:p>
            <a:pPr marL="228600" lvl="2">
              <a:spcBef>
                <a:spcPts val="1415"/>
              </a:spcBef>
              <a:buNone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… any of a set of characters 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aAeEiIoOuU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		(any vowel, capitalized or not)</a:t>
            </a:r>
          </a:p>
          <a:p>
            <a:pPr marL="228600" lvl="2">
              <a:spcBef>
                <a:spcPts val="850"/>
              </a:spcBef>
              <a:buNone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	… any of a set of numbers 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[13579]	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	(any odd number)</a:t>
            </a:r>
          </a:p>
        </p:txBody>
      </p:sp>
      <p:sp>
        <p:nvSpPr>
          <p:cNvPr id="4" name="Slide Number Placeholder 3_10">
            <a:extLst>
              <a:ext uri="{FF2B5EF4-FFF2-40B4-BE49-F238E27FC236}">
                <a16:creationId xmlns:a16="http://schemas.microsoft.com/office/drawing/2014/main" id="{5E1A9CA4-107D-474B-85A4-44C66523999D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398FE5B-0055-4D1F-AA3B-DCB6E3437D4C}" type="slidenum">
              <a:rPr/>
              <a:t>44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044909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16">
            <a:extLst>
              <a:ext uri="{FF2B5EF4-FFF2-40B4-BE49-F238E27FC236}">
                <a16:creationId xmlns:a16="http://schemas.microsoft.com/office/drawing/2014/main" id="{B6181CE7-C2EB-4CE0-AD43-3F1E9CAB2C6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95134" y="41038"/>
            <a:ext cx="10515600" cy="1325523"/>
          </a:xfrm>
        </p:spPr>
        <p:txBody>
          <a:bodyPr/>
          <a:lstStyle/>
          <a:p>
            <a:pPr lvl="0"/>
            <a:r>
              <a:rPr lang="en-US" b="1" dirty="0">
                <a:latin typeface="Exo" pitchFamily="18"/>
              </a:rPr>
              <a:t>Automatization using Pipes and Redirections</a:t>
            </a:r>
          </a:p>
        </p:txBody>
      </p:sp>
      <p:sp>
        <p:nvSpPr>
          <p:cNvPr id="3" name="Content Placeholder 2_5">
            <a:extLst>
              <a:ext uri="{FF2B5EF4-FFF2-40B4-BE49-F238E27FC236}">
                <a16:creationId xmlns:a16="http://schemas.microsoft.com/office/drawing/2014/main" id="{2E3A91A7-DB1E-4B56-B0BF-C95448AAC1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74959" y="1632240"/>
            <a:ext cx="10515600" cy="4352397"/>
          </a:xfrm>
        </p:spPr>
        <p:txBody>
          <a:bodyPr>
            <a:normAutofit lnSpcReduction="10000"/>
          </a:bodyPr>
          <a:lstStyle/>
          <a:p>
            <a:pPr lvl="0">
              <a:buNone/>
            </a:pPr>
            <a:r>
              <a:rPr lang="en-US" sz="32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commandX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Y 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redirect overwrite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write the output of command X in file Y</a:t>
            </a:r>
          </a:p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32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commandX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&gt;&gt; Y 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redirect append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append the output of command X in file Y</a:t>
            </a:r>
          </a:p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3200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commandX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3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commandY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take the output of command X as an input to command Y</a:t>
            </a:r>
          </a:p>
        </p:txBody>
      </p:sp>
      <p:sp>
        <p:nvSpPr>
          <p:cNvPr id="4" name="Slide Number Placeholder 3_19">
            <a:extLst>
              <a:ext uri="{FF2B5EF4-FFF2-40B4-BE49-F238E27FC236}">
                <a16:creationId xmlns:a16="http://schemas.microsoft.com/office/drawing/2014/main" id="{17D37866-C23C-4A30-BE26-E7EC78607EC1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7E39DAD-2FE5-412F-AD8F-28C5A84069C4}" type="slidenum">
              <a:rPr/>
              <a:t>45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1883347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25">
            <a:extLst>
              <a:ext uri="{FF2B5EF4-FFF2-40B4-BE49-F238E27FC236}">
                <a16:creationId xmlns:a16="http://schemas.microsoft.com/office/drawing/2014/main" id="{FF2683E8-6552-4F54-B139-DC6630C84D8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2076" y="-138961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Loops</a:t>
            </a:r>
          </a:p>
        </p:txBody>
      </p:sp>
      <p:sp>
        <p:nvSpPr>
          <p:cNvPr id="3" name="Content Placeholder 2_14">
            <a:extLst>
              <a:ext uri="{FF2B5EF4-FFF2-40B4-BE49-F238E27FC236}">
                <a16:creationId xmlns:a16="http://schemas.microsoft.com/office/drawing/2014/main" id="{E446441B-7BDD-4CB5-9D76-8328809C221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2880" y="1128241"/>
            <a:ext cx="11407679" cy="5363998"/>
          </a:xfrm>
        </p:spPr>
        <p:txBody>
          <a:bodyPr>
            <a:normAutofit lnSpcReduction="10000"/>
          </a:bodyPr>
          <a:lstStyle/>
          <a:p>
            <a:pPr lvl="0"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Coolest thing you'll learn today is to perform the same list of commands on several files with a structure called a </a:t>
            </a:r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loop!</a:t>
            </a:r>
          </a:p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None/>
            </a:pP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for loop reads: For all files in a list, do the following until you're done: 				</a:t>
            </a:r>
          </a:p>
          <a:p>
            <a:pPr lvl="0">
              <a:buNone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2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&lt;variable&gt; 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</a:t>
            </a:r>
            <a:r>
              <a:rPr lang="en-US" sz="32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&lt;list&gt;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do</a:t>
            </a:r>
          </a:p>
          <a:p>
            <a:pPr marL="228600" lvl="4">
              <a:spcBef>
                <a:spcPts val="1415"/>
              </a:spcBef>
              <a:buNone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32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&lt;action 1&gt;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228600" lvl="4">
              <a:spcBef>
                <a:spcPts val="285"/>
              </a:spcBef>
              <a:buNone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32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&lt;action 2&gt;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228600" lvl="7" hangingPunct="0">
              <a:spcBef>
                <a:spcPts val="1415"/>
              </a:spcBef>
              <a:buNone/>
            </a:pPr>
            <a:r>
              <a:rPr lang="en-US" sz="3200" b="1" dirty="0">
                <a:solidFill>
                  <a:srgbClr val="00B0F0"/>
                </a:solidFill>
                <a:highlight>
                  <a:scrgbClr r="0" g="0" b="0">
                    <a:alpha val="0"/>
                  </a:scrgbClr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	...</a:t>
            </a:r>
          </a:p>
          <a:p>
            <a:pPr marL="228600" lvl="4">
              <a:spcBef>
                <a:spcPts val="285"/>
              </a:spcBef>
              <a:buNone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3200" b="1" i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&lt;action N&gt;</a:t>
            </a: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228600" lvl="4">
              <a:spcBef>
                <a:spcPts val="285"/>
              </a:spcBef>
              <a:buNone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</a:p>
        </p:txBody>
      </p:sp>
      <p:sp>
        <p:nvSpPr>
          <p:cNvPr id="4" name="Slide Number Placeholder 3_26">
            <a:extLst>
              <a:ext uri="{FF2B5EF4-FFF2-40B4-BE49-F238E27FC236}">
                <a16:creationId xmlns:a16="http://schemas.microsoft.com/office/drawing/2014/main" id="{BA58D5EB-CAC0-4D46-8080-1EA2985AFA12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103FF59-FDD7-413F-B4D5-650189F5593F}" type="slidenum">
              <a:rPr/>
              <a:t>46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D36E70-7032-9B9A-E2EB-E36D39921A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235" y="3352800"/>
            <a:ext cx="3468473" cy="2561612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34">
            <a:extLst>
              <a:ext uri="{FF2B5EF4-FFF2-40B4-BE49-F238E27FC236}">
                <a16:creationId xmlns:a16="http://schemas.microsoft.com/office/drawing/2014/main" id="{F93F5A46-88C0-4E42-8B8C-B6E87CF9915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2076" y="-138961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Loops and variables</a:t>
            </a:r>
          </a:p>
        </p:txBody>
      </p:sp>
      <p:sp>
        <p:nvSpPr>
          <p:cNvPr id="3" name="Content Placeholder 2_22">
            <a:extLst>
              <a:ext uri="{FF2B5EF4-FFF2-40B4-BE49-F238E27FC236}">
                <a16:creationId xmlns:a16="http://schemas.microsoft.com/office/drawing/2014/main" id="{FD6A0966-E994-46D6-8B17-82FD96B8C38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2880" y="768242"/>
            <a:ext cx="11407679" cy="5363998"/>
          </a:xfrm>
        </p:spPr>
        <p:txBody>
          <a:bodyPr>
            <a:normAutofit fontScale="85000" lnSpcReduction="20000"/>
          </a:bodyPr>
          <a:lstStyle/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Variables in BASH have the prefix '$' before the name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A variable will take the specific values of a list.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sz="3200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for var in Jane Miguel Mary; do</a:t>
            </a:r>
          </a:p>
          <a:p>
            <a:pPr marL="228600" lvl="2">
              <a:spcBef>
                <a:spcPts val="1415"/>
              </a:spcBef>
              <a:buNone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		echo $var</a:t>
            </a:r>
          </a:p>
          <a:p>
            <a:pPr marL="228600" lvl="5" hangingPunct="0">
              <a:spcBef>
                <a:spcPts val="1415"/>
              </a:spcBef>
              <a:buNone/>
            </a:pPr>
            <a:r>
              <a:rPr lang="en-US" sz="3200" b="1" dirty="0">
                <a:solidFill>
                  <a:srgbClr val="00B0F0"/>
                </a:solidFill>
                <a:highlight>
                  <a:scrgbClr r="0" g="0" b="0">
                    <a:alpha val="0"/>
                  </a:scrgbClr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&gt; done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Jane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Miguel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Mary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_33">
            <a:extLst>
              <a:ext uri="{FF2B5EF4-FFF2-40B4-BE49-F238E27FC236}">
                <a16:creationId xmlns:a16="http://schemas.microsoft.com/office/drawing/2014/main" id="{1B13C753-A224-4197-A1B7-E3C361BB607A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82385B6-5C2D-4562-8A18-C0C4445000B9}" type="slidenum">
              <a:rPr/>
              <a:t>47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D77C15-03AA-4E9B-AA4B-1A85900BA88B}"/>
              </a:ext>
            </a:extLst>
          </p:cNvPr>
          <p:cNvSpPr txBox="1"/>
          <p:nvPr/>
        </p:nvSpPr>
        <p:spPr>
          <a:xfrm>
            <a:off x="536032" y="2529355"/>
            <a:ext cx="2576119" cy="363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FF2F92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define variable name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D8DD80A-4A4D-483F-AFE0-05600FFC08E1}"/>
              </a:ext>
            </a:extLst>
          </p:cNvPr>
          <p:cNvSpPr/>
          <p:nvPr/>
        </p:nvSpPr>
        <p:spPr>
          <a:xfrm>
            <a:off x="3112151" y="2856188"/>
            <a:ext cx="3396599" cy="404682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2F92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2F92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F903869-17A9-4E9E-843B-65E1B27F1674}"/>
              </a:ext>
            </a:extLst>
          </p:cNvPr>
          <p:cNvSpPr/>
          <p:nvPr/>
        </p:nvSpPr>
        <p:spPr>
          <a:xfrm>
            <a:off x="1688465" y="2854768"/>
            <a:ext cx="731330" cy="36576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w="18361" cap="flat">
            <a:solidFill>
              <a:srgbClr val="FF00CC"/>
            </a:solidFill>
            <a:prstDash val="solid"/>
            <a:miter/>
          </a:ln>
        </p:spPr>
        <p:txBody>
          <a:bodyPr vert="horz" wrap="square" lIns="99002" tIns="54004" rIns="99002" bIns="54004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913F91-E329-432A-825A-C207F732A06D}"/>
              </a:ext>
            </a:extLst>
          </p:cNvPr>
          <p:cNvSpPr txBox="1"/>
          <p:nvPr/>
        </p:nvSpPr>
        <p:spPr>
          <a:xfrm>
            <a:off x="4634764" y="2493393"/>
            <a:ext cx="1645920" cy="3484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009900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FF2F92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give a list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399437-2F49-4EBA-8940-EB2E73BA4398}"/>
              </a:ext>
            </a:extLst>
          </p:cNvPr>
          <p:cNvSpPr txBox="1"/>
          <p:nvPr/>
        </p:nvSpPr>
        <p:spPr>
          <a:xfrm>
            <a:off x="5224128" y="3262648"/>
            <a:ext cx="6307915" cy="3448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000" b="0" i="0" u="none" strike="noStrike" kern="0" cap="none" spc="0" baseline="0">
                <a:solidFill>
                  <a:srgbClr val="C9211E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FF2F92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just print the value of variable $var</a:t>
            </a:r>
          </a:p>
        </p:txBody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B20AE2A3-2ED5-4425-98FF-D34C9DB85534}"/>
              </a:ext>
            </a:extLst>
          </p:cNvPr>
          <p:cNvSpPr/>
          <p:nvPr/>
        </p:nvSpPr>
        <p:spPr>
          <a:xfrm rot="199245" flipH="1">
            <a:off x="4236248" y="3452045"/>
            <a:ext cx="797033" cy="45719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19050" cap="flat">
            <a:solidFill>
              <a:srgbClr val="FF2F92"/>
            </a:solidFill>
            <a:prstDash val="solid"/>
            <a:miter/>
            <a:tailEnd type="arrow"/>
          </a:ln>
        </p:spPr>
        <p:txBody>
          <a:bodyPr vert="horz" wrap="square" lIns="90004" tIns="44997" rIns="90004" bIns="44997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pic>
        <p:nvPicPr>
          <p:cNvPr id="12" name="Screen Recording 2022-09-21 at 16.51.53" descr="Screen Recording 2022-09-21 at 16.51.53">
            <a:hlinkClick r:id="" action="ppaction://media"/>
            <a:extLst>
              <a:ext uri="{FF2B5EF4-FFF2-40B4-BE49-F238E27FC236}">
                <a16:creationId xmlns:a16="http://schemas.microsoft.com/office/drawing/2014/main" id="{6A387735-066D-560D-4A49-04694D6C13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259182"/>
            <a:ext cx="12193587" cy="20748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28">
            <a:extLst>
              <a:ext uri="{FF2B5EF4-FFF2-40B4-BE49-F238E27FC236}">
                <a16:creationId xmlns:a16="http://schemas.microsoft.com/office/drawing/2014/main" id="{67A0D1DC-41DB-449A-8EA3-4A90EDA3CAF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2076" y="-138961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Loops and variables</a:t>
            </a:r>
          </a:p>
        </p:txBody>
      </p:sp>
      <p:sp>
        <p:nvSpPr>
          <p:cNvPr id="3" name="Content Placeholder 2_17">
            <a:extLst>
              <a:ext uri="{FF2B5EF4-FFF2-40B4-BE49-F238E27FC236}">
                <a16:creationId xmlns:a16="http://schemas.microsoft.com/office/drawing/2014/main" id="{A5D072B3-D9E7-4BEB-8600-32BEDB5400A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0880" y="444242"/>
            <a:ext cx="11407679" cy="3224156"/>
          </a:xfrm>
        </p:spPr>
        <p:txBody>
          <a:bodyPr>
            <a:normAutofit/>
          </a:bodyPr>
          <a:lstStyle/>
          <a:p>
            <a:pPr lvl="0"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Print all headers in each FASTA file in the current directory: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dirty="0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for 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fasta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*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fas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do</a:t>
            </a:r>
          </a:p>
          <a:p>
            <a:pPr marL="228600" lvl="2">
              <a:spcBef>
                <a:spcPts val="1415"/>
              </a:spcBef>
              <a:buNone/>
            </a:pPr>
            <a:r>
              <a:rPr lang="en-US" sz="2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		grep '&gt;' $</a:t>
            </a:r>
            <a:r>
              <a:rPr lang="en-US" sz="28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fasta</a:t>
            </a:r>
            <a:endParaRPr lang="en-US" sz="28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28600" lvl="2">
              <a:spcBef>
                <a:spcPts val="1415"/>
              </a:spcBef>
              <a:buNone/>
            </a:pPr>
            <a:r>
              <a:rPr lang="en-US" sz="2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done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_29">
            <a:extLst>
              <a:ext uri="{FF2B5EF4-FFF2-40B4-BE49-F238E27FC236}">
                <a16:creationId xmlns:a16="http://schemas.microsoft.com/office/drawing/2014/main" id="{81BB9D65-8F13-4EC9-B8FD-18D31B9BD60E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856C8A6-85DB-4D08-A6CC-CB80E23C3932}" type="slidenum">
              <a:rPr/>
              <a:t>48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1A40BE-CD74-4D42-BE24-F0120A1D98E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3749039"/>
            <a:ext cx="12192838" cy="305424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29">
            <a:extLst>
              <a:ext uri="{FF2B5EF4-FFF2-40B4-BE49-F238E27FC236}">
                <a16:creationId xmlns:a16="http://schemas.microsoft.com/office/drawing/2014/main" id="{8B33D646-D96F-4B00-86CC-4FCBE964BDB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2076" y="-138961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Loops and variables</a:t>
            </a:r>
          </a:p>
        </p:txBody>
      </p:sp>
      <p:sp>
        <p:nvSpPr>
          <p:cNvPr id="3" name="Content Placeholder 2_18">
            <a:extLst>
              <a:ext uri="{FF2B5EF4-FFF2-40B4-BE49-F238E27FC236}">
                <a16:creationId xmlns:a16="http://schemas.microsoft.com/office/drawing/2014/main" id="{2C1F3970-0E25-4359-B369-DCDA9A6E443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0880" y="444242"/>
            <a:ext cx="11407679" cy="5363998"/>
          </a:xfrm>
        </p:spPr>
        <p:txBody>
          <a:bodyPr>
            <a:normAutofit/>
          </a:bodyPr>
          <a:lstStyle/>
          <a:p>
            <a:pPr lvl="0"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You can modify variable names conveniently by using character extrapolation, using curly brackets and the symbol % to define the part you are taking away...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for example, to change the extensions of files .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to .FASTA: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for files in Lapis*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fas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do</a:t>
            </a:r>
          </a:p>
          <a:p>
            <a:pPr marL="0" lvl="0" indent="0">
              <a:buClr>
                <a:srgbClr val="000000"/>
              </a:buClr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		mv $files ${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files%fas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}FASTA</a:t>
            </a:r>
          </a:p>
          <a:p>
            <a:pPr marL="228600" lvl="2">
              <a:spcBef>
                <a:spcPts val="1415"/>
              </a:spcBef>
              <a:buNone/>
            </a:pPr>
            <a:r>
              <a:rPr lang="en-US" sz="2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done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_30">
            <a:extLst>
              <a:ext uri="{FF2B5EF4-FFF2-40B4-BE49-F238E27FC236}">
                <a16:creationId xmlns:a16="http://schemas.microsoft.com/office/drawing/2014/main" id="{9848A995-7AFF-44E2-BEAB-19F147110F89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58678C6-5FEA-449A-BE83-6C8641B34E73}" type="slidenum">
              <a:rPr/>
              <a:t>49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78F8D4-7902-4C97-8F97-3B6FA1429A6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85841" y="5143682"/>
            <a:ext cx="11601358" cy="107423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328824-26E8-4196-899C-A1E135328C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279" b="19088"/>
          <a:stretch/>
        </p:blipFill>
        <p:spPr>
          <a:xfrm>
            <a:off x="1124638" y="2438403"/>
            <a:ext cx="9943203" cy="264941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1594DC-1EDC-4DA8-9DD4-C0AD52A2E5B7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4AEE17D-15C5-4111-A9EA-7EAAAC347978}" type="slidenum">
              <a:rPr/>
              <a:t>5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sp>
        <p:nvSpPr>
          <p:cNvPr id="4" name="Title 1_2">
            <a:extLst>
              <a:ext uri="{FF2B5EF4-FFF2-40B4-BE49-F238E27FC236}">
                <a16:creationId xmlns:a16="http://schemas.microsoft.com/office/drawing/2014/main" id="{D44494F5-63E2-422C-AC1B-E63083F8DEE2}"/>
              </a:ext>
            </a:extLst>
          </p:cNvPr>
          <p:cNvSpPr txBox="1">
            <a:spLocks/>
          </p:cNvSpPr>
          <p:nvPr/>
        </p:nvSpPr>
        <p:spPr>
          <a:xfrm>
            <a:off x="-1904403" y="10314"/>
            <a:ext cx="10515600" cy="13255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>
            <a:lvl1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uFillTx/>
                <a:latin typeface="Liberation Sans" pitchFamily="18"/>
              </a:defRPr>
            </a:lvl1pPr>
          </a:lstStyle>
          <a:p>
            <a:pPr algn="l"/>
            <a:r>
              <a:rPr lang="en-US" dirty="0">
                <a:latin typeface="Exo" pitchFamily="18"/>
              </a:rPr>
              <a:t>How to open such files?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AAF9AD-8243-4D33-BB84-4EB9907E6451}"/>
              </a:ext>
            </a:extLst>
          </p:cNvPr>
          <p:cNvSpPr txBox="1"/>
          <p:nvPr/>
        </p:nvSpPr>
        <p:spPr>
          <a:xfrm>
            <a:off x="2522079" y="1742833"/>
            <a:ext cx="1662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Notepad?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7DE37B-A427-4747-AA35-12D0A14484FA}"/>
              </a:ext>
            </a:extLst>
          </p:cNvPr>
          <p:cNvSpPr txBox="1"/>
          <p:nvPr/>
        </p:nvSpPr>
        <p:spPr>
          <a:xfrm>
            <a:off x="6589987" y="1742833"/>
            <a:ext cx="1225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Office?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58BB28-019A-4E00-8FD5-65FD86C91345}"/>
              </a:ext>
            </a:extLst>
          </p:cNvPr>
          <p:cNvSpPr txBox="1"/>
          <p:nvPr/>
        </p:nvSpPr>
        <p:spPr>
          <a:xfrm>
            <a:off x="3143402" y="5373278"/>
            <a:ext cx="51395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Both not well suited for big files…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C4B97-63E5-4E2E-B9F6-FB36E20B946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26076" y="113038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EEE8D-9559-4B1C-A62D-A6441D77198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8084" y="1393920"/>
            <a:ext cx="10515600" cy="4352397"/>
          </a:xfrm>
        </p:spPr>
        <p:txBody>
          <a:bodyPr>
            <a:normAutofit fontScale="85000" lnSpcReduction="20000"/>
          </a:bodyPr>
          <a:lstStyle/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Environmental variables</a:t>
            </a:r>
          </a:p>
          <a:p>
            <a:pPr lvl="1"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Variables that are set up in your shell when you log in</a:t>
            </a:r>
          </a:p>
          <a:p>
            <a:pPr lvl="1"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Most of them affect the way your Unix shell works for you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Examples</a:t>
            </a:r>
          </a:p>
          <a:p>
            <a:pPr lvl="1"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$USER</a:t>
            </a:r>
          </a:p>
          <a:p>
            <a:pPr lvl="1"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$LANG</a:t>
            </a:r>
          </a:p>
          <a:p>
            <a:pPr lvl="1"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$PATH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$PATH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is the concatenated paths for all directories which </a:t>
            </a:r>
            <a:r>
              <a:rPr lang="en-US" sz="32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unix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 will search through to find executables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Tip: Do </a:t>
            </a:r>
            <a:r>
              <a:rPr lang="en-US" sz="3200" b="1" dirty="0">
                <a:solidFill>
                  <a:srgbClr val="FF2F9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NOT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 use variable names in uppercase!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2D12B6-DA77-4DD1-A2F8-A5F33DF9B3FC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19F131E-B7AD-471D-97CF-F433CB9AFC91}" type="slidenum">
              <a:rPr/>
              <a:t>50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2022-09-21 at 16.55.09.mov" descr="Screen Recording 2022-09-21 at 16.55.09.mov">
            <a:hlinkClick r:id="" action="ppaction://media"/>
            <a:extLst>
              <a:ext uri="{FF2B5EF4-FFF2-40B4-BE49-F238E27FC236}">
                <a16:creationId xmlns:a16="http://schemas.microsoft.com/office/drawing/2014/main" id="{3F863155-43B8-9283-7BE2-3C98D53DC7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14475"/>
            <a:ext cx="12193588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41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27">
            <a:extLst>
              <a:ext uri="{FF2B5EF4-FFF2-40B4-BE49-F238E27FC236}">
                <a16:creationId xmlns:a16="http://schemas.microsoft.com/office/drawing/2014/main" id="{2247BD8D-D609-4A6B-B6B0-2D5BA528A37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2076" y="-138961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Scripting</a:t>
            </a:r>
          </a:p>
        </p:txBody>
      </p:sp>
      <p:sp>
        <p:nvSpPr>
          <p:cNvPr id="3" name="Content Placeholder 2_16">
            <a:extLst>
              <a:ext uri="{FF2B5EF4-FFF2-40B4-BE49-F238E27FC236}">
                <a16:creationId xmlns:a16="http://schemas.microsoft.com/office/drawing/2014/main" id="{4E371A8F-50BC-4469-AD2D-67E7969EA24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2880" y="1056241"/>
            <a:ext cx="11407679" cy="5363998"/>
          </a:xfrm>
        </p:spPr>
        <p:txBody>
          <a:bodyPr>
            <a:normAutofit fontScale="92500" lnSpcReduction="10000"/>
          </a:bodyPr>
          <a:lstStyle/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Scripts are lists of commands that are </a:t>
            </a:r>
          </a:p>
          <a:p>
            <a:pPr marL="0" lvl="0" indent="0">
              <a:buClr>
                <a:srgbClr val="000000"/>
              </a:buClr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sequentially interpreted and executed by a </a:t>
            </a:r>
          </a:p>
          <a:p>
            <a:pPr marL="0" lvl="0" indent="0">
              <a:buClr>
                <a:srgbClr val="000000"/>
              </a:buClr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specific programming language and </a:t>
            </a:r>
          </a:p>
          <a:p>
            <a:pPr marL="0" lvl="0" indent="0">
              <a:buClr>
                <a:srgbClr val="000000"/>
              </a:buClr>
              <a:buNone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run-time environment.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Scripts are useful to automatize the execution of complex tasks.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We will be using scripts written to the Unix-like Shell </a:t>
            </a:r>
            <a:r>
              <a:rPr lang="en-US" sz="3200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BASH</a:t>
            </a: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,</a:t>
            </a:r>
          </a:p>
          <a:p>
            <a:pPr marL="228600" lvl="1">
              <a:spcBef>
                <a:spcPts val="1415"/>
              </a:spcBef>
              <a:buNone/>
            </a:pPr>
            <a:r>
              <a:rPr lang="en-US" sz="32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same interpreter that you've been using from the command-line.</a:t>
            </a:r>
          </a:p>
          <a:p>
            <a:pPr lvl="0">
              <a:buClr>
                <a:srgbClr val="000000"/>
              </a:buClr>
              <a:buFont typeface="Arial"/>
              <a:buChar char="•"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_28">
            <a:extLst>
              <a:ext uri="{FF2B5EF4-FFF2-40B4-BE49-F238E27FC236}">
                <a16:creationId xmlns:a16="http://schemas.microsoft.com/office/drawing/2014/main" id="{E2B898C1-4BBB-4638-A804-14D054F83040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BEC37F1-09E3-43F3-AF9E-80C7C791C944}" type="slidenum">
              <a:rPr/>
              <a:t>52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130A68-B946-DDC0-9BB7-DCDDB7A918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959" y="768691"/>
            <a:ext cx="3911600" cy="29210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35">
            <a:extLst>
              <a:ext uri="{FF2B5EF4-FFF2-40B4-BE49-F238E27FC236}">
                <a16:creationId xmlns:a16="http://schemas.microsoft.com/office/drawing/2014/main" id="{DC0A1429-9BE7-4556-B082-B9466694F4C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91440" y="91440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Scripting</a:t>
            </a:r>
          </a:p>
        </p:txBody>
      </p:sp>
      <p:sp>
        <p:nvSpPr>
          <p:cNvPr id="3" name="Content Placeholder 2_23">
            <a:extLst>
              <a:ext uri="{FF2B5EF4-FFF2-40B4-BE49-F238E27FC236}">
                <a16:creationId xmlns:a16="http://schemas.microsoft.com/office/drawing/2014/main" id="{88925FB0-3061-4F1A-8B16-7CAE95F2DFE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2880" y="1056241"/>
            <a:ext cx="11407679" cy="5363998"/>
          </a:xfrm>
        </p:spPr>
        <p:txBody>
          <a:bodyPr/>
          <a:lstStyle/>
          <a:p>
            <a:pPr lvl="0">
              <a:buNone/>
            </a:pP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>
              <a:buClr>
                <a:srgbClr val="000000"/>
              </a:buClr>
              <a:buFont typeface="Arial"/>
              <a:buChar char="•"/>
            </a:pP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What is this script doing?</a:t>
            </a:r>
          </a:p>
        </p:txBody>
      </p:sp>
      <p:sp>
        <p:nvSpPr>
          <p:cNvPr id="4" name="Slide Number Placeholder 3_34">
            <a:extLst>
              <a:ext uri="{FF2B5EF4-FFF2-40B4-BE49-F238E27FC236}">
                <a16:creationId xmlns:a16="http://schemas.microsoft.com/office/drawing/2014/main" id="{18E646EE-EDCA-4E40-A158-A7F76F4215D5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E010482-5663-4F2A-8F76-5F65DB3AD117}" type="slidenum">
              <a:rPr/>
              <a:t>53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1E4035-5563-4A55-BD46-E53AA640385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97280" y="2743200"/>
            <a:ext cx="9763204" cy="301752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_24">
            <a:extLst>
              <a:ext uri="{FF2B5EF4-FFF2-40B4-BE49-F238E27FC236}">
                <a16:creationId xmlns:a16="http://schemas.microsoft.com/office/drawing/2014/main" id="{E82B4EF0-BBA9-476F-8CBA-7A5745088D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754880" y="5852160"/>
            <a:ext cx="5577840" cy="582481"/>
          </a:xfrm>
        </p:spPr>
        <p:txBody>
          <a:bodyPr>
            <a:normAutofit fontScale="92500" lnSpcReduction="20000"/>
          </a:bodyPr>
          <a:lstStyle/>
          <a:p>
            <a:pPr lvl="0">
              <a:buNone/>
            </a:pPr>
            <a:r>
              <a:rPr lang="en-US" sz="4800">
                <a:latin typeface="Hattori Hanzo" pitchFamily="18"/>
              </a:rPr>
              <a:t>PART 8-9</a:t>
            </a:r>
            <a:endParaRPr lang="en-US" sz="4800" dirty="0">
              <a:latin typeface="Hattori Hanzo" pitchFamily="18"/>
            </a:endParaRPr>
          </a:p>
          <a:p>
            <a:pPr lvl="0">
              <a:buNone/>
            </a:pPr>
            <a:endParaRPr lang="en-US" sz="4800" i="1" dirty="0">
              <a:solidFill>
                <a:srgbClr val="0070C0"/>
              </a:solidFill>
              <a:latin typeface="Hattori Hanzo" pitchFamily="18"/>
            </a:endParaRPr>
          </a:p>
        </p:txBody>
      </p:sp>
      <p:sp>
        <p:nvSpPr>
          <p:cNvPr id="3" name="Slide Number Placeholder 3_35">
            <a:extLst>
              <a:ext uri="{FF2B5EF4-FFF2-40B4-BE49-F238E27FC236}">
                <a16:creationId xmlns:a16="http://schemas.microsoft.com/office/drawing/2014/main" id="{13C9E7B1-26DD-44C3-AB7D-BCFB37E495D4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61B2146-C5B0-4DA6-98C7-BF6EFF8C7712}" type="slidenum">
              <a:rPr/>
              <a:t>54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4" name="Title 1_36">
            <a:extLst>
              <a:ext uri="{FF2B5EF4-FFF2-40B4-BE49-F238E27FC236}">
                <a16:creationId xmlns:a16="http://schemas.microsoft.com/office/drawing/2014/main" id="{6F3BF12E-846C-40E8-8717-79738192354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98076" y="-210961"/>
            <a:ext cx="10515600" cy="1325523"/>
          </a:xfrm>
        </p:spPr>
        <p:txBody>
          <a:bodyPr/>
          <a:lstStyle/>
          <a:p>
            <a:pPr lvl="0"/>
            <a:r>
              <a:rPr lang="en-US" b="1">
                <a:latin typeface="Exo" pitchFamily="18"/>
              </a:rPr>
              <a:t>Do it Yourself!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205603-9B10-40F5-8F63-0261A8395ED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854924" y="1471681"/>
            <a:ext cx="4023360" cy="402336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D2764C-D36A-1833-0E31-4AE6C85FAB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197" y="1371600"/>
            <a:ext cx="3149600" cy="298450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7C62CD22-D2F0-43B8-BC80-97D3260324C5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E0FCB83-130D-491E-8B4C-C9D086C44D1A}" type="slidenum">
              <a:rPr/>
              <a:t>55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sp>
        <p:nvSpPr>
          <p:cNvPr id="3" name="Title 1_0">
            <a:extLst>
              <a:ext uri="{FF2B5EF4-FFF2-40B4-BE49-F238E27FC236}">
                <a16:creationId xmlns:a16="http://schemas.microsoft.com/office/drawing/2014/main" id="{A54C2A72-3FA5-4C53-A898-BA17A4EB909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50075" y="41038"/>
            <a:ext cx="10515600" cy="1325523"/>
          </a:xfrm>
        </p:spPr>
        <p:txBody>
          <a:bodyPr anchor="ctr"/>
          <a:lstStyle/>
          <a:p>
            <a:pPr lvl="0"/>
            <a:r>
              <a:rPr lang="en-US" sz="4400" b="1" dirty="0">
                <a:latin typeface="Exo" pitchFamily="18"/>
              </a:rPr>
              <a:t>Learning 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BCDD66-16AA-4B5C-8489-72E25D925849}"/>
              </a:ext>
            </a:extLst>
          </p:cNvPr>
          <p:cNvSpPr txBox="1"/>
          <p:nvPr/>
        </p:nvSpPr>
        <p:spPr>
          <a:xfrm>
            <a:off x="182880" y="1285920"/>
            <a:ext cx="11521440" cy="57088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By the end of this lecture…</a:t>
            </a: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1. </a:t>
            </a:r>
            <a:r>
              <a:rPr lang="en-US" sz="2800" dirty="0">
                <a:solidFill>
                  <a:srgbClr val="000000"/>
                </a:solidFill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… y</a:t>
            </a: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ou should </a:t>
            </a:r>
            <a:r>
              <a:rPr lang="en-US" sz="2800" b="1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understand</a:t>
            </a: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...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… the advantages of using a Linux-based system on a computing cluster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… the file structure of a UNIX system</a:t>
            </a: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3827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2. … you should be able to...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… </a:t>
            </a:r>
            <a:r>
              <a:rPr lang="en-US" sz="2400" b="1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connect 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from your computer to the cluster,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… </a:t>
            </a:r>
            <a:r>
              <a:rPr lang="en-US" sz="2400" b="1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manipulate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files inside and into the file system,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… perform </a:t>
            </a:r>
            <a:r>
              <a:rPr lang="en-US" sz="2400" b="1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basic operations 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on sequence files,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	… write and run </a:t>
            </a:r>
            <a:r>
              <a:rPr lang="en-US" sz="2400" b="1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simple scripts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from bash.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800" b="0" i="0" u="none" strike="noStrike" kern="1200" cap="none" spc="0" baseline="0" dirty="0">
              <a:solidFill>
                <a:srgbClr val="000000"/>
              </a:solidFill>
              <a:uFillTx/>
              <a:latin typeface="Hattori Hanzo" pitchFamily="18"/>
              <a:ea typeface="Helvetica Neue" pitchFamily="2"/>
              <a:cs typeface="Helvetica Neue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5606052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_4">
            <a:extLst>
              <a:ext uri="{FF2B5EF4-FFF2-40B4-BE49-F238E27FC236}">
                <a16:creationId xmlns:a16="http://schemas.microsoft.com/office/drawing/2014/main" id="{9252B7AF-A17B-4610-A237-55B914E8F1DC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F2A8E05-B96B-4978-99ED-31D8E299A9F2}" type="slidenum">
              <a:rPr/>
              <a:t>56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sp>
        <p:nvSpPr>
          <p:cNvPr id="3" name="Title 1_31">
            <a:extLst>
              <a:ext uri="{FF2B5EF4-FFF2-40B4-BE49-F238E27FC236}">
                <a16:creationId xmlns:a16="http://schemas.microsoft.com/office/drawing/2014/main" id="{3F93121D-4A1B-464A-9CE6-DA0B5E7F7B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50075" y="41038"/>
            <a:ext cx="10515600" cy="1325523"/>
          </a:xfrm>
        </p:spPr>
        <p:txBody>
          <a:bodyPr anchor="ctr"/>
          <a:lstStyle/>
          <a:p>
            <a:pPr lvl="0"/>
            <a:r>
              <a:rPr lang="en-US" sz="4400" b="1">
                <a:latin typeface="Exo" pitchFamily="18"/>
              </a:rPr>
              <a:t>Other Resources: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561738-2E8A-4B48-90D4-B79EA8E37B7E}"/>
              </a:ext>
            </a:extLst>
          </p:cNvPr>
          <p:cNvSpPr txBox="1"/>
          <p:nvPr/>
        </p:nvSpPr>
        <p:spPr>
          <a:xfrm>
            <a:off x="182880" y="1285920"/>
            <a:ext cx="11521440" cy="61579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0" u="none" strike="noStrike" kern="1200" cap="none" spc="0" baseline="0" dirty="0">
                <a:solidFill>
                  <a:srgbClr val="00B0F0"/>
                </a:solidFill>
                <a:uFillTx/>
                <a:latin typeface="Courier New" panose="02070309020205020404" pitchFamily="49" charset="0"/>
                <a:ea typeface="Helvetica Neue" pitchFamily="2"/>
                <a:cs typeface="Courier New" panose="02070309020205020404" pitchFamily="49" charset="0"/>
              </a:rPr>
              <a:t>BASHtutorial.html 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is an HTML tutorial (you open it with a web browser) that you can follow on your own that revises all we've seen today and more! Prepared by Yassine El </a:t>
            </a:r>
            <a:r>
              <a:rPr lang="en-US" sz="2400" b="0" i="0" u="none" strike="noStrike" kern="1200" cap="none" spc="0" baseline="0" dirty="0" err="1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Chazli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and German Bonilla-Rosso.</a:t>
            </a: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400" b="0" i="0" u="none" strike="noStrike" kern="1200" cap="none" spc="0" baseline="0" dirty="0">
              <a:solidFill>
                <a:srgbClr val="000000"/>
              </a:solidFill>
              <a:uFillTx/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The online tutorial </a:t>
            </a:r>
            <a:r>
              <a:rPr lang="en-US" sz="2400" b="0" i="0" u="none" strike="noStrike" kern="1200" cap="none" spc="0" baseline="0" dirty="0" err="1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DataCarpentry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introduction to command line:</a:t>
            </a: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66FF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	</a:t>
            </a:r>
            <a:r>
              <a:rPr lang="en-US" sz="2400" b="0" i="0" u="none" strike="noStrike" kern="1200" cap="none" spc="0" baseline="0" dirty="0">
                <a:solidFill>
                  <a:srgbClr val="0066FF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  <a:hlinkClick r:id="rId3"/>
              </a:rPr>
              <a:t>https://datacarpentry.org/shell-genomics/</a:t>
            </a: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400" b="0" i="0" u="none" strike="noStrike" kern="1200" cap="none" spc="0" baseline="0" dirty="0">
              <a:solidFill>
                <a:srgbClr val="000000"/>
              </a:solidFill>
              <a:uFillTx/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A </a:t>
            </a:r>
            <a:r>
              <a:rPr lang="en-US" sz="2400" b="0" i="0" u="none" strike="noStrike" kern="1200" cap="none" spc="0" baseline="0" dirty="0" err="1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cheatsheet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prepared by </a:t>
            </a:r>
            <a:r>
              <a:rPr lang="en-US" sz="2400" b="0" i="0" u="none" strike="noStrike" kern="1200" cap="none" spc="0" baseline="0" dirty="0" err="1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EMBnet</a:t>
            </a:r>
            <a:endParaRPr lang="en-US" sz="2400" b="0" i="0" u="none" strike="noStrike" kern="1200" cap="none" spc="0" baseline="0" dirty="0">
              <a:solidFill>
                <a:srgbClr val="000000"/>
              </a:solidFill>
              <a:uFillTx/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84D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	</a:t>
            </a:r>
            <a:r>
              <a:rPr lang="en-US" sz="2400" b="0" i="0" u="none" strike="noStrike" kern="1200" cap="none" spc="0" baseline="0" dirty="0">
                <a:solidFill>
                  <a:srgbClr val="0084D1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  <a:hlinkClick r:id="rId4"/>
              </a:rPr>
              <a:t>https://embnet.vital-it.ch/documentation/UNIX03.pdf</a:t>
            </a:r>
            <a:endParaRPr lang="en-US" sz="2400" b="0" i="0" u="none" strike="noStrike" kern="1200" cap="none" spc="0" baseline="0" dirty="0">
              <a:solidFill>
                <a:srgbClr val="0084D1"/>
              </a:solidFill>
              <a:uFillTx/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400" b="0" i="0" u="none" strike="noStrike" kern="1200" cap="none" spc="0" baseline="0" dirty="0">
              <a:solidFill>
                <a:srgbClr val="000000"/>
              </a:solidFill>
              <a:uFillTx/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  <a:p>
            <a:pPr marL="228600" marR="0" lvl="0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Arial"/>
              <a:buChar char="•"/>
              <a:tabLst/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Google!</a:t>
            </a:r>
          </a:p>
          <a:p>
            <a:pPr marL="0" marR="0" lvl="8" indent="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>
                <a:tab pos="1154155" algn="l"/>
              </a:tabLst>
              <a:defRPr sz="2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endParaRPr lang="en-US" sz="2400" b="0" i="0" u="none" strike="noStrike" kern="1200" cap="none" spc="0" baseline="0" dirty="0">
              <a:solidFill>
                <a:srgbClr val="000000"/>
              </a:solidFill>
              <a:uFillTx/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_5">
            <a:extLst>
              <a:ext uri="{FF2B5EF4-FFF2-40B4-BE49-F238E27FC236}">
                <a16:creationId xmlns:a16="http://schemas.microsoft.com/office/drawing/2014/main" id="{4B2BDA70-D375-4F44-90DC-5EE261B11697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ADB923-5EC4-4BC1-91E1-1BD1081DCC26}" type="slidenum">
              <a:rPr/>
              <a:t>57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DE7874-C96E-4817-B220-64EE06C9E3D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5760" y="2212658"/>
            <a:ext cx="5438522" cy="197136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BC21F7-DFB6-4C04-B5AD-7B639EAF4AB6}"/>
              </a:ext>
            </a:extLst>
          </p:cNvPr>
          <p:cNvSpPr txBox="1"/>
          <p:nvPr/>
        </p:nvSpPr>
        <p:spPr>
          <a:xfrm>
            <a:off x="3806406" y="4184022"/>
            <a:ext cx="1624621" cy="232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1190"/>
              </a:spcBef>
              <a:spcAft>
                <a:spcPts val="990"/>
              </a:spcAft>
              <a:buNone/>
              <a:tabLst/>
              <a:defRPr sz="10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Liberation Sans" pitchFamily="18"/>
                <a:ea typeface="Noto Sans CJK SC" pitchFamily="2"/>
                <a:cs typeface="Lohit Devanagari" pitchFamily="2"/>
              </a:rPr>
              <a:t>https://xkcd.com/1638/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0568C0-3D35-482E-8A5A-5F03710A8A1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446876" y="274320"/>
            <a:ext cx="5714643" cy="578123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CBD1BA-2B68-410B-9D6B-635FF2E4E351}"/>
              </a:ext>
            </a:extLst>
          </p:cNvPr>
          <p:cNvSpPr txBox="1"/>
          <p:nvPr/>
        </p:nvSpPr>
        <p:spPr>
          <a:xfrm>
            <a:off x="8327064" y="6090301"/>
            <a:ext cx="1636085" cy="232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1190"/>
              </a:spcBef>
              <a:spcAft>
                <a:spcPts val="990"/>
              </a:spcAft>
              <a:buNone/>
              <a:tabLst/>
              <a:defRPr sz="10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Liberation Sans" pitchFamily="18"/>
                <a:ea typeface="Noto Sans CJK SC" pitchFamily="2"/>
                <a:cs typeface="Lohit Devanagari" pitchFamily="2"/>
              </a:rPr>
              <a:t>https://xkcd.com/208/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4E34-9698-436C-A553-5B3516B169E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50075" y="41038"/>
            <a:ext cx="10515600" cy="1325523"/>
          </a:xfrm>
        </p:spPr>
        <p:txBody>
          <a:bodyPr/>
          <a:lstStyle/>
          <a:p>
            <a:pPr lvl="0"/>
            <a:r>
              <a:rPr lang="en-US" dirty="0">
                <a:latin typeface="Exo" pitchFamily="18"/>
              </a:rPr>
              <a:t>What is </a:t>
            </a:r>
            <a:r>
              <a:rPr lang="en-US" i="1" u="sng" dirty="0">
                <a:latin typeface="Exo" pitchFamily="18"/>
              </a:rPr>
              <a:t>Linux</a:t>
            </a:r>
            <a:r>
              <a:rPr lang="en-US" i="1" dirty="0">
                <a:latin typeface="Exo" pitchFamily="18"/>
              </a:rPr>
              <a:t> </a:t>
            </a:r>
            <a:r>
              <a:rPr lang="en-US" dirty="0">
                <a:latin typeface="Exo" pitchFamily="18"/>
              </a:rPr>
              <a:t>?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9469E142-FB79-4A3E-82C6-12ACFE98A9CA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FBB50B2-3C52-4954-A390-7E50DA5F3537}" type="slidenum">
              <a:rPr/>
              <a:t>6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A837F1-CF9D-4D43-8347-9E66B207B93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513283" y="3731035"/>
            <a:ext cx="2276636" cy="30355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2C90E3-80BC-48C0-A24E-E267E0B5140C}"/>
              </a:ext>
            </a:extLst>
          </p:cNvPr>
          <p:cNvSpPr txBox="1"/>
          <p:nvPr/>
        </p:nvSpPr>
        <p:spPr>
          <a:xfrm>
            <a:off x="274320" y="1532159"/>
            <a:ext cx="11247120" cy="508262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571500" marR="0" lvl="0" indent="-34290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tabLst/>
              <a:defRPr sz="24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A family of </a:t>
            </a:r>
            <a:r>
              <a:rPr lang="en-US" sz="2400" b="0" i="1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open source</a:t>
            </a: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 stable, multi-user, multi-tasking operating system (OS) for servers, desktops and laptops.</a:t>
            </a:r>
          </a:p>
          <a:p>
            <a:pPr marL="571500" marR="0" lvl="0" indent="-34290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tabLst/>
              <a:defRPr sz="24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Based on the kernel developed in 1991 by Linus Torvalds... in turn  based on UNIX (first developed in the 1960s by AT&amp;T)</a:t>
            </a:r>
            <a:endParaRPr lang="en-US" sz="2400" b="0" i="0" u="none" strike="noStrike" kern="1200" cap="none" spc="0" baseline="0" dirty="0">
              <a:solidFill>
                <a:srgbClr val="000000"/>
              </a:solidFill>
              <a:uFillTx/>
              <a:latin typeface="Segoe UI Light" panose="020B0502040204020203" pitchFamily="34" charset="0"/>
              <a:ea typeface="Noto Sans CJK SC" pitchFamily="2"/>
              <a:cs typeface="Segoe UI Light" panose="020B0502040204020203" pitchFamily="34" charset="0"/>
            </a:endParaRPr>
          </a:p>
          <a:p>
            <a:pPr marL="571500" marR="0" lvl="0" indent="-342900" algn="l" defTabSz="914400" rtl="0" fontAlgn="auto" hangingPunc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tabLst/>
              <a:defRPr sz="24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Popular Linux distributions:</a:t>
            </a:r>
          </a:p>
          <a:p>
            <a:pPr marL="1028700" lvl="1" indent="-342900" hangingPunct="0">
              <a:spcBef>
                <a:spcPts val="1000"/>
              </a:spcBef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defRPr sz="24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Debian-Ubuntu</a:t>
            </a:r>
          </a:p>
          <a:p>
            <a:pPr marL="1028700" lvl="1" indent="-342900" hangingPunct="0">
              <a:spcBef>
                <a:spcPts val="1000"/>
              </a:spcBef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defRPr sz="24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RedHat/Fedora/CentOS</a:t>
            </a:r>
          </a:p>
          <a:p>
            <a:pPr marL="1028700" lvl="1" indent="-342900" hangingPunct="0">
              <a:spcBef>
                <a:spcPts val="1000"/>
              </a:spcBef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defRPr sz="24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OpenSUSE</a:t>
            </a:r>
            <a:endParaRPr lang="en-US" sz="2400" dirty="0">
              <a:solidFill>
                <a:srgbClr val="000000"/>
              </a:solidFill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  <a:p>
            <a:pPr marL="1028700" lvl="1" indent="-342900" hangingPunct="0">
              <a:spcBef>
                <a:spcPts val="1000"/>
              </a:spcBef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defRPr sz="24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 err="1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AndroidOS</a:t>
            </a:r>
            <a:endParaRPr lang="en-US" sz="2400" dirty="0">
              <a:solidFill>
                <a:srgbClr val="000000"/>
              </a:solidFill>
              <a:latin typeface="Segoe UI Light" panose="020B0502040204020203" pitchFamily="34" charset="0"/>
              <a:ea typeface="Helvetica Neue" pitchFamily="2"/>
              <a:cs typeface="Segoe UI Light" panose="020B0502040204020203" pitchFamily="34" charset="0"/>
            </a:endParaRPr>
          </a:p>
          <a:p>
            <a:pPr marL="1028700" lvl="1" indent="-342900" hangingPunct="0">
              <a:spcBef>
                <a:spcPts val="1000"/>
              </a:spcBef>
              <a:buClr>
                <a:srgbClr val="000000"/>
              </a:buClr>
              <a:buSzPct val="60000"/>
              <a:buFont typeface="Arial" panose="020B0604020202020204" pitchFamily="34" charset="0"/>
              <a:buChar char="•"/>
              <a:defRPr sz="24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macOS (UNIX)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_1">
            <a:extLst>
              <a:ext uri="{FF2B5EF4-FFF2-40B4-BE49-F238E27FC236}">
                <a16:creationId xmlns:a16="http://schemas.microsoft.com/office/drawing/2014/main" id="{E277ABD3-DCB7-4AFE-9CEA-4D2BA37A58D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30084" y="77038"/>
            <a:ext cx="10515600" cy="1325523"/>
          </a:xfrm>
        </p:spPr>
        <p:txBody>
          <a:bodyPr/>
          <a:lstStyle/>
          <a:p>
            <a:pPr lvl="0"/>
            <a:r>
              <a:rPr lang="en-US" dirty="0">
                <a:latin typeface="Exo" pitchFamily="18"/>
              </a:rPr>
              <a:t>A </a:t>
            </a:r>
            <a:r>
              <a:rPr lang="en-US" i="1" dirty="0">
                <a:latin typeface="Exo" pitchFamily="18"/>
              </a:rPr>
              <a:t>multi-task</a:t>
            </a:r>
            <a:r>
              <a:rPr lang="en-US" dirty="0">
                <a:latin typeface="Exo" pitchFamily="18"/>
              </a:rPr>
              <a:t>, </a:t>
            </a:r>
            <a:r>
              <a:rPr lang="en-US" i="1" dirty="0">
                <a:latin typeface="Exo" pitchFamily="18"/>
              </a:rPr>
              <a:t>multi-user</a:t>
            </a:r>
            <a:r>
              <a:rPr lang="en-US" dirty="0">
                <a:latin typeface="Exo" pitchFamily="18"/>
              </a:rPr>
              <a:t> system</a:t>
            </a:r>
          </a:p>
        </p:txBody>
      </p:sp>
      <p:sp>
        <p:nvSpPr>
          <p:cNvPr id="3" name="Slide Number Placeholder 3_1">
            <a:extLst>
              <a:ext uri="{FF2B5EF4-FFF2-40B4-BE49-F238E27FC236}">
                <a16:creationId xmlns:a16="http://schemas.microsoft.com/office/drawing/2014/main" id="{E71AF291-3D87-4A37-8427-6B6DA1FAE066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ED042AA-7053-40CC-B597-75C4A5DAF692}" type="slidenum">
              <a:rPr/>
              <a:t>7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Helvetica Neue"/>
              <a:ea typeface="Helvetica Neue"/>
              <a:cs typeface="Helvetica Neue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7F2CC50-8BA4-432C-BFE6-FB0C1FD221B1}"/>
              </a:ext>
            </a:extLst>
          </p:cNvPr>
          <p:cNvGrpSpPr/>
          <p:nvPr/>
        </p:nvGrpSpPr>
        <p:grpSpPr>
          <a:xfrm>
            <a:off x="1509838" y="999722"/>
            <a:ext cx="7680960" cy="5760720"/>
            <a:chOff x="1463040" y="1097280"/>
            <a:chExt cx="7680960" cy="57607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5EEFBF-20A3-41B5-BD9C-070370627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1463040" y="1097280"/>
              <a:ext cx="7180554" cy="5518440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2A0D273E-A403-45EA-B20E-F4FC2B1B5F6E}"/>
                </a:ext>
              </a:extLst>
            </p:cNvPr>
            <p:cNvSpPr/>
            <p:nvPr/>
          </p:nvSpPr>
          <p:spPr>
            <a:xfrm>
              <a:off x="7223760" y="5212080"/>
              <a:ext cx="1920240" cy="164592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600"/>
                <a:gd name="f4" fmla="*/ f0 1 21600"/>
                <a:gd name="f5" fmla="*/ f1 1 21600"/>
                <a:gd name="f6" fmla="val f2"/>
                <a:gd name="f7" fmla="val f3"/>
                <a:gd name="f8" fmla="+- f7 0 f6"/>
                <a:gd name="f9" fmla="*/ f8 1 21600"/>
                <a:gd name="f10" fmla="*/ f6 1 f9"/>
                <a:gd name="f11" fmla="*/ f7 1 f9"/>
                <a:gd name="f12" fmla="*/ f10 f4 1"/>
                <a:gd name="f13" fmla="*/ f11 f4 1"/>
                <a:gd name="f14" fmla="*/ f11 f5 1"/>
                <a:gd name="f15" fmla="*/ f10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2" t="f15" r="f13" b="f14"/>
              <a:pathLst>
                <a:path w="21600" h="21600">
                  <a:moveTo>
                    <a:pt x="f2" y="f2"/>
                  </a:moveTo>
                  <a:lnTo>
                    <a:pt x="f3" y="f2"/>
                  </a:lnTo>
                  <a:lnTo>
                    <a:pt x="f3" y="f3"/>
                  </a:lnTo>
                  <a:lnTo>
                    <a:pt x="f2" y="f3"/>
                  </a:lnTo>
                  <a:lnTo>
                    <a:pt x="f2" y="f2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90004" tIns="44997" rIns="90004" bIns="44997" anchor="ctr" anchorCtr="0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Noto Sans CJK SC" pitchFamily="2"/>
                <a:cs typeface="Lohit Devanagari" pitchFamily="2"/>
              </a:endParaRPr>
            </a:p>
          </p:txBody>
        </p:sp>
      </p:grpSp>
      <p:sp>
        <p:nvSpPr>
          <p:cNvPr id="7" name="TextBox 3_0">
            <a:extLst>
              <a:ext uri="{FF2B5EF4-FFF2-40B4-BE49-F238E27FC236}">
                <a16:creationId xmlns:a16="http://schemas.microsoft.com/office/drawing/2014/main" id="{12909016-4C3A-42BC-814D-0F411FE53376}"/>
              </a:ext>
            </a:extLst>
          </p:cNvPr>
          <p:cNvSpPr txBox="1"/>
          <p:nvPr/>
        </p:nvSpPr>
        <p:spPr>
          <a:xfrm>
            <a:off x="5195520" y="2103120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user1</a:t>
            </a: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 cat</a:t>
            </a:r>
          </a:p>
        </p:txBody>
      </p:sp>
      <p:sp>
        <p:nvSpPr>
          <p:cNvPr id="8" name="TextBox 3_1">
            <a:extLst>
              <a:ext uri="{FF2B5EF4-FFF2-40B4-BE49-F238E27FC236}">
                <a16:creationId xmlns:a16="http://schemas.microsoft.com/office/drawing/2014/main" id="{DE2E0F3E-51C9-4845-BE45-353567738DF5}"/>
              </a:ext>
            </a:extLst>
          </p:cNvPr>
          <p:cNvSpPr txBox="1"/>
          <p:nvPr/>
        </p:nvSpPr>
        <p:spPr>
          <a:xfrm>
            <a:off x="7680960" y="4937760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user3</a:t>
            </a: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:mail</a:t>
            </a:r>
          </a:p>
        </p:txBody>
      </p:sp>
      <p:sp>
        <p:nvSpPr>
          <p:cNvPr id="9" name="TextBox 3_3">
            <a:extLst>
              <a:ext uri="{FF2B5EF4-FFF2-40B4-BE49-F238E27FC236}">
                <a16:creationId xmlns:a16="http://schemas.microsoft.com/office/drawing/2014/main" id="{A7B445C6-AA8E-4F08-A2E0-8B8DAB52A595}"/>
              </a:ext>
            </a:extLst>
          </p:cNvPr>
          <p:cNvSpPr txBox="1"/>
          <p:nvPr/>
        </p:nvSpPr>
        <p:spPr>
          <a:xfrm>
            <a:off x="7087678" y="2948757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user2</a:t>
            </a: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 who</a:t>
            </a:r>
          </a:p>
        </p:txBody>
      </p:sp>
      <p:sp>
        <p:nvSpPr>
          <p:cNvPr id="10" name="TextBox 3_4">
            <a:extLst>
              <a:ext uri="{FF2B5EF4-FFF2-40B4-BE49-F238E27FC236}">
                <a16:creationId xmlns:a16="http://schemas.microsoft.com/office/drawing/2014/main" id="{0880E900-C0CE-44DA-9BF8-0B0C642B81E0}"/>
              </a:ext>
            </a:extLst>
          </p:cNvPr>
          <p:cNvSpPr txBox="1"/>
          <p:nvPr/>
        </p:nvSpPr>
        <p:spPr>
          <a:xfrm>
            <a:off x="5523458" y="6322499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 dirty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user4</a:t>
            </a:r>
            <a:r>
              <a:rPr lang="en-US" sz="2400" b="1" i="0" u="none" strike="noStrike" kern="1200" cap="none" spc="0" baseline="0" dirty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:internet</a:t>
            </a:r>
          </a:p>
        </p:txBody>
      </p:sp>
      <p:sp>
        <p:nvSpPr>
          <p:cNvPr id="11" name="TextBox 3_5">
            <a:extLst>
              <a:ext uri="{FF2B5EF4-FFF2-40B4-BE49-F238E27FC236}">
                <a16:creationId xmlns:a16="http://schemas.microsoft.com/office/drawing/2014/main" id="{3C7455FF-EE5A-4A30-AF02-046D1D550C80}"/>
              </a:ext>
            </a:extLst>
          </p:cNvPr>
          <p:cNvSpPr txBox="1"/>
          <p:nvPr/>
        </p:nvSpPr>
        <p:spPr>
          <a:xfrm>
            <a:off x="1509838" y="4137477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user5</a:t>
            </a: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:print</a:t>
            </a:r>
          </a:p>
        </p:txBody>
      </p:sp>
      <p:sp>
        <p:nvSpPr>
          <p:cNvPr id="12" name="TextBox 3_6">
            <a:extLst>
              <a:ext uri="{FF2B5EF4-FFF2-40B4-BE49-F238E27FC236}">
                <a16:creationId xmlns:a16="http://schemas.microsoft.com/office/drawing/2014/main" id="{774F4D4D-3EE5-4160-B943-121B7CB66D67}"/>
              </a:ext>
            </a:extLst>
          </p:cNvPr>
          <p:cNvSpPr txBox="1"/>
          <p:nvPr/>
        </p:nvSpPr>
        <p:spPr>
          <a:xfrm>
            <a:off x="2638080" y="2674437"/>
            <a:ext cx="2422081" cy="46655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1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user6</a:t>
            </a: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:ssh</a:t>
            </a:r>
          </a:p>
        </p:txBody>
      </p:sp>
      <p:sp>
        <p:nvSpPr>
          <p:cNvPr id="13" name="TextBox 3_13">
            <a:extLst>
              <a:ext uri="{FF2B5EF4-FFF2-40B4-BE49-F238E27FC236}">
                <a16:creationId xmlns:a16="http://schemas.microsoft.com/office/drawing/2014/main" id="{362934C0-E12C-491D-9697-166114B51D50}"/>
              </a:ext>
            </a:extLst>
          </p:cNvPr>
          <p:cNvSpPr txBox="1"/>
          <p:nvPr/>
        </p:nvSpPr>
        <p:spPr>
          <a:xfrm>
            <a:off x="3743279" y="4979877"/>
            <a:ext cx="2422081" cy="8422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1" compatLnSpc="0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linux</a:t>
            </a: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  <a:latin typeface="Hattori Hanzo" pitchFamily="2"/>
              </a:defRPr>
            </a:pPr>
            <a:r>
              <a:rPr lang="en-US" sz="2400" b="1" i="0" u="none" strike="noStrike" kern="1200" cap="none" spc="0" baseline="0">
                <a:solidFill>
                  <a:srgbClr val="006881"/>
                </a:solidFill>
                <a:uFillTx/>
                <a:latin typeface="Hattori Hanzo" pitchFamily="18"/>
                <a:ea typeface="Helvetica Neue" pitchFamily="2"/>
                <a:cs typeface="Helvetica Neue" pitchFamily="2"/>
              </a:rPr>
              <a:t>computer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C604C-5DF9-4AE4-836C-0BABF96DB9E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01625" y="252965"/>
            <a:ext cx="10515600" cy="1325523"/>
          </a:xfrm>
        </p:spPr>
        <p:txBody>
          <a:bodyPr/>
          <a:lstStyle/>
          <a:p>
            <a:pPr lvl="0"/>
            <a:r>
              <a:rPr lang="en-US" dirty="0">
                <a:latin typeface="Exo"/>
              </a:rPr>
              <a:t>Cluster computing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4C122-69BD-43C0-A50D-8DB5AC856F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550"/>
          <a:stretch/>
        </p:blipFill>
        <p:spPr>
          <a:xfrm>
            <a:off x="125638" y="2416321"/>
            <a:ext cx="11941204" cy="435239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17ACBE-6C86-4F79-8668-01DF8CD69F70}"/>
              </a:ext>
            </a:extLst>
          </p:cNvPr>
          <p:cNvSpPr txBox="1"/>
          <p:nvPr/>
        </p:nvSpPr>
        <p:spPr>
          <a:xfrm>
            <a:off x="9643747" y="122740"/>
            <a:ext cx="2274478" cy="134352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1" compatLnSpc="0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1" i="0" u="none" strike="noStrike" kern="1200" cap="none" spc="0" baseline="0" dirty="0">
                <a:solidFill>
                  <a:srgbClr val="006881"/>
                </a:solidFill>
                <a:uFillTx/>
                <a:latin typeface="Helvetica Neue" pitchFamily="18"/>
                <a:ea typeface="Helvetica Neue" pitchFamily="2"/>
                <a:cs typeface="Helvetica Neue" pitchFamily="2"/>
              </a:rPr>
              <a:t>High Performance Computing (HPC)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79A315-E900-47CD-AFAD-0FC91D3BF4F5}"/>
              </a:ext>
            </a:extLst>
          </p:cNvPr>
          <p:cNvSpPr txBox="1"/>
          <p:nvPr/>
        </p:nvSpPr>
        <p:spPr>
          <a:xfrm>
            <a:off x="1233004" y="1410123"/>
            <a:ext cx="10123203" cy="90968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000000"/>
                </a:solidFill>
                <a:uFillTx/>
                <a:latin typeface="Segoe UI Light" panose="020B0502040204020203" pitchFamily="34" charset="0"/>
                <a:ea typeface="Helvetica Neue" pitchFamily="2"/>
                <a:cs typeface="Segoe UI Light" panose="020B0502040204020203" pitchFamily="34" charset="0"/>
              </a:rPr>
              <a:t>A cluster is a series of computers, linked together so that they can work together as a single system.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944B2B-8ED8-4611-9712-7837D173A2C7}"/>
              </a:ext>
            </a:extLst>
          </p:cNvPr>
          <p:cNvSpPr txBox="1"/>
          <p:nvPr/>
        </p:nvSpPr>
        <p:spPr>
          <a:xfrm>
            <a:off x="8611197" y="6357603"/>
            <a:ext cx="2743200" cy="365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BBBE524-7FA9-41DF-8A64-F9E3797F1785}" type="slidenum">
              <a:rPr/>
              <a:t>8</a:t>
            </a:fld>
            <a:endParaRPr lang="en-US" sz="1200" b="0" i="0" u="none" strike="noStrike" kern="1200" cap="none" spc="0" baseline="0">
              <a:solidFill>
                <a:srgbClr val="3F3F3F"/>
              </a:solidFill>
              <a:uFillTx/>
              <a:latin typeface="Calibri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04B948-4791-8658-5942-DBA8CE960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644" y="1847850"/>
            <a:ext cx="3162300" cy="3162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676E8A-6425-2140-8D4C-A9AAFC61F7F7}"/>
              </a:ext>
            </a:extLst>
          </p:cNvPr>
          <p:cNvSpPr txBox="1"/>
          <p:nvPr/>
        </p:nvSpPr>
        <p:spPr>
          <a:xfrm>
            <a:off x="2261061" y="432262"/>
            <a:ext cx="8296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Welcome to the wonderful world of the command lines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9B088A-35F7-1425-7606-26BF8033D4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873" y="1687677"/>
            <a:ext cx="6671740" cy="332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10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_Title and Conte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_Section Head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_Blan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_Comparis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_Two Conte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_Title Onl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20664</TotalTime>
  <Words>3067</Words>
  <Application>Microsoft Macintosh PowerPoint</Application>
  <PresentationFormat>Custom</PresentationFormat>
  <Paragraphs>546</Paragraphs>
  <Slides>57</Slides>
  <Notes>54</Notes>
  <HiddenSlides>0</HiddenSlides>
  <MMClips>3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57</vt:i4>
      </vt:variant>
    </vt:vector>
  </HeadingPairs>
  <TitlesOfParts>
    <vt:vector size="78" baseType="lpstr">
      <vt:lpstr>Arial</vt:lpstr>
      <vt:lpstr>Calibri</vt:lpstr>
      <vt:lpstr>Calibri Light</vt:lpstr>
      <vt:lpstr>Courier</vt:lpstr>
      <vt:lpstr>Courier New</vt:lpstr>
      <vt:lpstr>Exo</vt:lpstr>
      <vt:lpstr>Hattori Hanzo</vt:lpstr>
      <vt:lpstr>Helvetica Neue</vt:lpstr>
      <vt:lpstr>Liberation Sans</vt:lpstr>
      <vt:lpstr>Liberation Serif</vt:lpstr>
      <vt:lpstr>Segoe UI</vt:lpstr>
      <vt:lpstr>Segoe UI Light</vt:lpstr>
      <vt:lpstr>StarSymbol</vt:lpstr>
      <vt:lpstr>Office Theme</vt:lpstr>
      <vt:lpstr>_Title and Content</vt:lpstr>
      <vt:lpstr>_Section Header</vt:lpstr>
      <vt:lpstr>_Blank</vt:lpstr>
      <vt:lpstr>_Comparison</vt:lpstr>
      <vt:lpstr>_Two Content</vt:lpstr>
      <vt:lpstr>_Title Only</vt:lpstr>
      <vt:lpstr>Office Theme</vt:lpstr>
      <vt:lpstr>Introduction to Linux</vt:lpstr>
      <vt:lpstr>Learning Objectives</vt:lpstr>
      <vt:lpstr>PowerPoint Presentation</vt:lpstr>
      <vt:lpstr>Reading Genomes...</vt:lpstr>
      <vt:lpstr>PowerPoint Presentation</vt:lpstr>
      <vt:lpstr>What is Linux ?</vt:lpstr>
      <vt:lpstr>A multi-task, multi-user system</vt:lpstr>
      <vt:lpstr>Cluster computing</vt:lpstr>
      <vt:lpstr>PowerPoint Presentation</vt:lpstr>
      <vt:lpstr>The cluster and You...</vt:lpstr>
      <vt:lpstr>Interact with a computer... like a boss</vt:lpstr>
      <vt:lpstr>Accessing the Cluster</vt:lpstr>
      <vt:lpstr>Accessing the Cluster</vt:lpstr>
      <vt:lpstr>PowerPoint Presentation</vt:lpstr>
      <vt:lpstr>The Terminal and Bash</vt:lpstr>
      <vt:lpstr>The Prompt…</vt:lpstr>
      <vt:lpstr>The UNIX file system</vt:lpstr>
      <vt:lpstr>The UNIX file system</vt:lpstr>
      <vt:lpstr>PowerPoint Presentation</vt:lpstr>
      <vt:lpstr>Unix file system</vt:lpstr>
      <vt:lpstr>Paths</vt:lpstr>
      <vt:lpstr>Path Wildcards</vt:lpstr>
      <vt:lpstr>SYNTAX to invoke commands</vt:lpstr>
      <vt:lpstr>PowerPoint Presentation</vt:lpstr>
      <vt:lpstr>Navigating directories</vt:lpstr>
      <vt:lpstr>Moving and copying files</vt:lpstr>
      <vt:lpstr>Wildcards and Metacharacters</vt:lpstr>
      <vt:lpstr>Commands for reading files</vt:lpstr>
      <vt:lpstr>Reading and writing files with text editors</vt:lpstr>
      <vt:lpstr>BONUS command: “link”</vt:lpstr>
      <vt:lpstr>PowerPoint Presentation</vt:lpstr>
      <vt:lpstr>Do it Yourself!</vt:lpstr>
      <vt:lpstr>FASTA format</vt:lpstr>
      <vt:lpstr>FASTA format</vt:lpstr>
      <vt:lpstr>Basic substitution: tr</vt:lpstr>
      <vt:lpstr>Pattern recognition: grep</vt:lpstr>
      <vt:lpstr>Pattern recognition: grep</vt:lpstr>
      <vt:lpstr>Pattern recognition</vt:lpstr>
      <vt:lpstr>Pattern substitution: sed</vt:lpstr>
      <vt:lpstr>Pattern substitution</vt:lpstr>
      <vt:lpstr>Pipes and Redirections</vt:lpstr>
      <vt:lpstr>Do it Yourself!</vt:lpstr>
      <vt:lpstr>Automatization</vt:lpstr>
      <vt:lpstr>Automatization using Wildcards (reminder)</vt:lpstr>
      <vt:lpstr>Automatization using Pipes and Redirections</vt:lpstr>
      <vt:lpstr>Loops</vt:lpstr>
      <vt:lpstr>Loops and variables</vt:lpstr>
      <vt:lpstr>Loops and variables</vt:lpstr>
      <vt:lpstr>Loops and variables</vt:lpstr>
      <vt:lpstr>Variables</vt:lpstr>
      <vt:lpstr>PowerPoint Presentation</vt:lpstr>
      <vt:lpstr>Scripting</vt:lpstr>
      <vt:lpstr>Scripting</vt:lpstr>
      <vt:lpstr>Do it Yourself!</vt:lpstr>
      <vt:lpstr>Learning Objectives</vt:lpstr>
      <vt:lpstr>Other Resources: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Linux</dc:title>
  <dc:creator>Gilles Baud</dc:creator>
  <cp:lastModifiedBy>gsartonl</cp:lastModifiedBy>
  <cp:revision>105</cp:revision>
  <dcterms:modified xsi:type="dcterms:W3CDTF">2022-09-26T12:40:00Z</dcterms:modified>
</cp:coreProperties>
</file>